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Lst>
  <p:sldSz cx="14630400" cy="8229600"/>
  <p:notesSz cx="8229600" cy="14630400"/>
  <p:embeddedFontLst>
    <p:embeddedFont>
      <p:font typeface="Nunito Semi Bold" pitchFamily="34" charset="0"/>
      <p:bold r:id="rId23"/>
    </p:embeddedFont>
    <p:embeddedFont>
      <p:font typeface="Nunito Semi Bold" pitchFamily="34" charset="-122"/>
      <p:bold r:id="rId24"/>
    </p:embeddedFont>
    <p:embeddedFont>
      <p:font typeface="Nunito Semi Bold" pitchFamily="34" charset="-120"/>
      <p:bold r:id="rId25"/>
    </p:embeddedFont>
    <p:embeddedFont>
      <p:font typeface="PT Sans" panose="020B0703020203020204" pitchFamily="34" charset="0"/>
      <p:bold r:id="rId26"/>
    </p:embeddedFont>
    <p:embeddedFont>
      <p:font typeface="PT Sans" panose="020B0703020203020204" pitchFamily="34" charset="-122"/>
      <p:bold r:id="rId27"/>
    </p:embeddedFont>
    <p:embeddedFont>
      <p:font typeface="PT Sans" panose="020B0703020203020204" pitchFamily="34" charset="-120"/>
      <p:bold r:id="rId28"/>
    </p:embeddedFont>
    <p:embeddedFont>
      <p:font typeface="Calibri" panose="020F0502020204030204" charset="0"/>
      <p:regular r:id="rId29"/>
      <p:bold r:id="rId30"/>
      <p:italic r:id="rId31"/>
      <p:boldItalic r:id="rId32"/>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01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2" Type="http://schemas.openxmlformats.org/officeDocument/2006/relationships/font" Target="fonts/font10.fntdata"/><Relationship Id="rId31" Type="http://schemas.openxmlformats.org/officeDocument/2006/relationships/font" Target="fonts/font9.fntdata"/><Relationship Id="rId30" Type="http://schemas.openxmlformats.org/officeDocument/2006/relationships/font" Target="fonts/font8.fntdata"/><Relationship Id="rId3" Type="http://schemas.openxmlformats.org/officeDocument/2006/relationships/slide" Target="slides/slide1.xml"/><Relationship Id="rId29" Type="http://schemas.openxmlformats.org/officeDocument/2006/relationships/font" Target="fonts/font7.fntdata"/><Relationship Id="rId28" Type="http://schemas.openxmlformats.org/officeDocument/2006/relationships/font" Target="fonts/font6.fntdata"/><Relationship Id="rId27" Type="http://schemas.openxmlformats.org/officeDocument/2006/relationships/font" Target="fonts/font5.fntdata"/><Relationship Id="rId26" Type="http://schemas.openxmlformats.org/officeDocument/2006/relationships/font" Target="fonts/font4.fntdata"/><Relationship Id="rId25" Type="http://schemas.openxmlformats.org/officeDocument/2006/relationships/font" Target="fonts/font3.fntdata"/><Relationship Id="rId24" Type="http://schemas.openxmlformats.org/officeDocument/2006/relationships/font" Target="fonts/font2.fntdata"/><Relationship Id="rId23" Type="http://schemas.openxmlformats.org/officeDocument/2006/relationships/font" Target="fonts/font1.fntdata"/><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2.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2"/>
          <a:stretch>
            <a:fillRect/>
          </a:stretch>
        </p:blipFill>
        <p:spPr>
          <a:xfrm>
            <a:off x="9443204" y="1670804"/>
            <a:ext cx="4887992" cy="4887992"/>
          </a:xfrm>
          <a:prstGeom prst="rect">
            <a:avLst/>
          </a:prstGeom>
        </p:spPr>
      </p:pic>
      <p:sp>
        <p:nvSpPr>
          <p:cNvPr id="4" name="Text 0"/>
          <p:cNvSpPr/>
          <p:nvPr/>
        </p:nvSpPr>
        <p:spPr>
          <a:xfrm>
            <a:off x="837724" y="1929646"/>
            <a:ext cx="7468553" cy="1408033"/>
          </a:xfrm>
          <a:prstGeom prst="rect">
            <a:avLst/>
          </a:prstGeom>
          <a:noFill/>
        </p:spPr>
        <p:txBody>
          <a:bodyPr wrap="square" lIns="0" tIns="0" rIns="0" bIns="0" rtlCol="0" anchor="t"/>
          <a:lstStyle/>
          <a:p>
            <a:pPr marL="0" indent="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Exploring the World of Blockchain</a:t>
            </a:r>
            <a:endParaRPr lang="en-US" sz="4400" dirty="0"/>
          </a:p>
        </p:txBody>
      </p:sp>
      <p:sp>
        <p:nvSpPr>
          <p:cNvPr id="5" name="Text 1"/>
          <p:cNvSpPr/>
          <p:nvPr/>
        </p:nvSpPr>
        <p:spPr>
          <a:xfrm>
            <a:off x="837724" y="3696653"/>
            <a:ext cx="7468553" cy="1915120"/>
          </a:xfrm>
          <a:prstGeom prst="rect">
            <a:avLst/>
          </a:prstGeom>
          <a:noFill/>
        </p:spPr>
        <p:txBody>
          <a:bodyPr wrap="square" lIns="0" tIns="0" rIns="0" bIns="0" rtlCol="0" anchor="t"/>
          <a:lstStyle/>
          <a:p>
            <a:pPr marL="0" indent="0">
              <a:lnSpc>
                <a:spcPts val="3000"/>
              </a:lnSpc>
              <a:buNone/>
            </a:pPr>
            <a:r>
              <a:rPr lang="en-US" sz="1850" dirty="0">
                <a:solidFill>
                  <a:srgbClr val="FFFFFF"/>
                </a:solidFill>
                <a:latin typeface="PT Sans" panose="020B0703020203020204" pitchFamily="34" charset="0"/>
                <a:ea typeface="PT Sans" panose="020B0703020203020204" pitchFamily="34" charset="-122"/>
                <a:cs typeface="PT Sans" panose="020B0703020203020204" pitchFamily="34" charset="-120"/>
              </a:rPr>
              <a:t>Blockchain technology is revolutionizing industries by offering a secure, transparent, and efficient way to record and verify transactions. This presentation will delve into the core concepts, applications, and potential of this transformative technology, exploring its impact across diverse sectors and addressing key challenges and future trends.</a:t>
            </a:r>
            <a:endParaRPr lang="en-US" sz="1850" dirty="0"/>
          </a:p>
        </p:txBody>
      </p:sp>
      <p:sp>
        <p:nvSpPr>
          <p:cNvPr id="8" name="Text 4"/>
          <p:cNvSpPr/>
          <p:nvPr/>
        </p:nvSpPr>
        <p:spPr>
          <a:xfrm>
            <a:off x="1340287" y="5880973"/>
            <a:ext cx="1980248" cy="418862"/>
          </a:xfrm>
          <a:prstGeom prst="rect">
            <a:avLst/>
          </a:prstGeom>
          <a:noFill/>
        </p:spPr>
        <p:txBody>
          <a:bodyPr wrap="none" lIns="0" tIns="0" rIns="0" bIns="0" rtlCol="0" anchor="t"/>
          <a:lstStyle/>
          <a:p>
            <a:pPr marL="0" indent="0" algn="l">
              <a:lnSpc>
                <a:spcPts val="3250"/>
              </a:lnSpc>
              <a:buNone/>
            </a:pPr>
            <a:endParaRPr lang="en-US" sz="23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94968" y="547688"/>
            <a:ext cx="10510242" cy="620554"/>
          </a:xfrm>
          <a:prstGeom prst="rect">
            <a:avLst/>
          </a:prstGeom>
          <a:noFill/>
        </p:spPr>
        <p:txBody>
          <a:bodyPr wrap="none" lIns="0" tIns="0" rIns="0" bIns="0" rtlCol="0" anchor="t"/>
          <a:lstStyle/>
          <a:p>
            <a:pPr marL="0" indent="0">
              <a:lnSpc>
                <a:spcPts val="4850"/>
              </a:lnSpc>
              <a:buNone/>
            </a:pPr>
            <a:r>
              <a:rPr lang="en-US" sz="3900" dirty="0">
                <a:solidFill>
                  <a:srgbClr val="F5F0F0"/>
                </a:solidFill>
                <a:latin typeface="Nunito Semi Bold" pitchFamily="34" charset="0"/>
                <a:ea typeface="Merriweather" panose="00000500000000000000" pitchFamily="34" charset="-122"/>
                <a:cs typeface="Nunito Semi Bold" pitchFamily="34" charset="0"/>
              </a:rPr>
              <a:t>Decentralized Property Ownership Records</a:t>
            </a:r>
            <a:endParaRPr lang="en-US" sz="3900" dirty="0">
              <a:latin typeface="Nunito Semi Bold" pitchFamily="34" charset="0"/>
              <a:cs typeface="Nunito Semi Bold" pitchFamily="34" charset="0"/>
            </a:endParaRPr>
          </a:p>
        </p:txBody>
      </p:sp>
      <p:sp>
        <p:nvSpPr>
          <p:cNvPr id="3" name="Shape 1"/>
          <p:cNvSpPr/>
          <p:nvPr/>
        </p:nvSpPr>
        <p:spPr>
          <a:xfrm>
            <a:off x="694968" y="1565315"/>
            <a:ext cx="1323975" cy="1143953"/>
          </a:xfrm>
          <a:prstGeom prst="roundRect">
            <a:avLst>
              <a:gd name="adj" fmla="val 7291"/>
            </a:avLst>
          </a:prstGeom>
          <a:solidFill>
            <a:srgbClr val="003180"/>
          </a:solidFill>
          <a:ln w="7620">
            <a:solidFill>
              <a:srgbClr val="194A99"/>
            </a:solidFill>
            <a:prstDash val="solid"/>
          </a:ln>
        </p:spPr>
      </p:sp>
      <p:sp>
        <p:nvSpPr>
          <p:cNvPr id="4" name="Text 2"/>
          <p:cNvSpPr/>
          <p:nvPr/>
        </p:nvSpPr>
        <p:spPr>
          <a:xfrm>
            <a:off x="901065" y="1938695"/>
            <a:ext cx="109180" cy="397193"/>
          </a:xfrm>
          <a:prstGeom prst="rect">
            <a:avLst/>
          </a:prstGeom>
          <a:noFill/>
        </p:spPr>
        <p:txBody>
          <a:bodyPr wrap="none" lIns="0" tIns="0" rIns="0" bIns="0" rtlCol="0" anchor="t"/>
          <a:lstStyle/>
          <a:p>
            <a:pPr marL="0" indent="0" algn="ctr">
              <a:lnSpc>
                <a:spcPts val="3100"/>
              </a:lnSpc>
              <a:buNone/>
            </a:pPr>
            <a:r>
              <a:rPr lang="en-US" sz="19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1</a:t>
            </a:r>
            <a:endParaRPr lang="en-US" sz="1950" dirty="0"/>
          </a:p>
        </p:txBody>
      </p:sp>
      <p:sp>
        <p:nvSpPr>
          <p:cNvPr id="5" name="Text 3"/>
          <p:cNvSpPr/>
          <p:nvPr/>
        </p:nvSpPr>
        <p:spPr>
          <a:xfrm>
            <a:off x="2217420" y="1763792"/>
            <a:ext cx="2482215" cy="310277"/>
          </a:xfrm>
          <a:prstGeom prst="rect">
            <a:avLst/>
          </a:prstGeom>
          <a:noFill/>
        </p:spPr>
        <p:txBody>
          <a:bodyPr wrap="none" lIns="0" tIns="0" rIns="0" bIns="0" rtlCol="0" anchor="t"/>
          <a:lstStyle/>
          <a:p>
            <a:pPr marL="0" indent="0" algn="l">
              <a:lnSpc>
                <a:spcPts val="2400"/>
              </a:lnSpc>
              <a:buNone/>
            </a:pPr>
            <a:r>
              <a:rPr lang="en-US" sz="19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Centralized System</a:t>
            </a:r>
            <a:endParaRPr lang="en-US" sz="1950" dirty="0"/>
          </a:p>
        </p:txBody>
      </p:sp>
      <p:sp>
        <p:nvSpPr>
          <p:cNvPr id="6" name="Text 4"/>
          <p:cNvSpPr/>
          <p:nvPr/>
        </p:nvSpPr>
        <p:spPr>
          <a:xfrm>
            <a:off x="2217420" y="2193131"/>
            <a:ext cx="4596765" cy="317659"/>
          </a:xfrm>
          <a:prstGeom prst="rect">
            <a:avLst/>
          </a:prstGeom>
          <a:noFill/>
        </p:spPr>
        <p:txBody>
          <a:bodyPr wrap="none" lIns="0" tIns="0" rIns="0" bIns="0" rtlCol="0" anchor="t"/>
          <a:lstStyle/>
          <a:p>
            <a:pPr marL="0" indent="0" algn="l">
              <a:lnSpc>
                <a:spcPts val="2500"/>
              </a:lnSpc>
              <a:buNone/>
            </a:pPr>
            <a:r>
              <a:rPr lang="en-US" sz="15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Traditional systems rely on central authorities.</a:t>
            </a:r>
            <a:endParaRPr lang="en-US" sz="1550" dirty="0"/>
          </a:p>
        </p:txBody>
      </p:sp>
      <p:sp>
        <p:nvSpPr>
          <p:cNvPr id="7" name="Shape 5"/>
          <p:cNvSpPr/>
          <p:nvPr/>
        </p:nvSpPr>
        <p:spPr>
          <a:xfrm>
            <a:off x="2118122" y="2699742"/>
            <a:ext cx="11718131" cy="11430"/>
          </a:xfrm>
          <a:prstGeom prst="roundRect">
            <a:avLst>
              <a:gd name="adj" fmla="val 729686"/>
            </a:avLst>
          </a:prstGeom>
          <a:solidFill>
            <a:srgbClr val="194A99"/>
          </a:solidFill>
        </p:spPr>
      </p:sp>
      <p:sp>
        <p:nvSpPr>
          <p:cNvPr id="8" name="Shape 6"/>
          <p:cNvSpPr/>
          <p:nvPr/>
        </p:nvSpPr>
        <p:spPr>
          <a:xfrm>
            <a:off x="694968" y="2808446"/>
            <a:ext cx="2648069" cy="1143953"/>
          </a:xfrm>
          <a:prstGeom prst="roundRect">
            <a:avLst>
              <a:gd name="adj" fmla="val 7291"/>
            </a:avLst>
          </a:prstGeom>
          <a:solidFill>
            <a:srgbClr val="003180"/>
          </a:solidFill>
          <a:ln w="7620">
            <a:solidFill>
              <a:srgbClr val="194A99"/>
            </a:solidFill>
            <a:prstDash val="solid"/>
          </a:ln>
        </p:spPr>
      </p:sp>
      <p:sp>
        <p:nvSpPr>
          <p:cNvPr id="9" name="Text 7"/>
          <p:cNvSpPr/>
          <p:nvPr/>
        </p:nvSpPr>
        <p:spPr>
          <a:xfrm>
            <a:off x="901065" y="3181826"/>
            <a:ext cx="148471" cy="397193"/>
          </a:xfrm>
          <a:prstGeom prst="rect">
            <a:avLst/>
          </a:prstGeom>
          <a:noFill/>
        </p:spPr>
        <p:txBody>
          <a:bodyPr wrap="none" lIns="0" tIns="0" rIns="0" bIns="0" rtlCol="0" anchor="t"/>
          <a:lstStyle/>
          <a:p>
            <a:pPr marL="0" indent="0" algn="ctr">
              <a:lnSpc>
                <a:spcPts val="3100"/>
              </a:lnSpc>
              <a:buNone/>
            </a:pPr>
            <a:r>
              <a:rPr lang="en-US" sz="19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2</a:t>
            </a:r>
            <a:endParaRPr lang="en-US" sz="1950" dirty="0"/>
          </a:p>
        </p:txBody>
      </p:sp>
      <p:sp>
        <p:nvSpPr>
          <p:cNvPr id="10" name="Text 8"/>
          <p:cNvSpPr/>
          <p:nvPr/>
        </p:nvSpPr>
        <p:spPr>
          <a:xfrm>
            <a:off x="3541514" y="3006923"/>
            <a:ext cx="2819281" cy="310277"/>
          </a:xfrm>
          <a:prstGeom prst="rect">
            <a:avLst/>
          </a:prstGeom>
          <a:noFill/>
        </p:spPr>
        <p:txBody>
          <a:bodyPr wrap="none" lIns="0" tIns="0" rIns="0" bIns="0" rtlCol="0" anchor="t"/>
          <a:lstStyle/>
          <a:p>
            <a:pPr marL="0" indent="0" algn="l">
              <a:lnSpc>
                <a:spcPts val="2400"/>
              </a:lnSpc>
              <a:buNone/>
            </a:pPr>
            <a:r>
              <a:rPr lang="en-US" sz="19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Blockchain Integration</a:t>
            </a:r>
            <a:endParaRPr lang="en-US" sz="1950" dirty="0"/>
          </a:p>
        </p:txBody>
      </p:sp>
      <p:sp>
        <p:nvSpPr>
          <p:cNvPr id="11" name="Text 9"/>
          <p:cNvSpPr/>
          <p:nvPr/>
        </p:nvSpPr>
        <p:spPr>
          <a:xfrm>
            <a:off x="3541514" y="3436263"/>
            <a:ext cx="5854184" cy="317659"/>
          </a:xfrm>
          <a:prstGeom prst="rect">
            <a:avLst/>
          </a:prstGeom>
          <a:noFill/>
        </p:spPr>
        <p:txBody>
          <a:bodyPr wrap="none" lIns="0" tIns="0" rIns="0" bIns="0" rtlCol="0" anchor="t"/>
          <a:lstStyle/>
          <a:p>
            <a:pPr marL="0" indent="0" algn="l">
              <a:lnSpc>
                <a:spcPts val="2500"/>
              </a:lnSpc>
              <a:buNone/>
            </a:pPr>
            <a:r>
              <a:rPr lang="en-US" sz="15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Integrating blockchain enhances security and transparency.</a:t>
            </a:r>
            <a:endParaRPr lang="en-US" sz="1550" dirty="0"/>
          </a:p>
        </p:txBody>
      </p:sp>
      <p:sp>
        <p:nvSpPr>
          <p:cNvPr id="12" name="Shape 10"/>
          <p:cNvSpPr/>
          <p:nvPr/>
        </p:nvSpPr>
        <p:spPr>
          <a:xfrm>
            <a:off x="3442216" y="3942874"/>
            <a:ext cx="10394037" cy="11430"/>
          </a:xfrm>
          <a:prstGeom prst="roundRect">
            <a:avLst>
              <a:gd name="adj" fmla="val 729686"/>
            </a:avLst>
          </a:prstGeom>
          <a:solidFill>
            <a:srgbClr val="194A99"/>
          </a:solidFill>
        </p:spPr>
      </p:sp>
      <p:sp>
        <p:nvSpPr>
          <p:cNvPr id="13" name="Shape 11"/>
          <p:cNvSpPr/>
          <p:nvPr/>
        </p:nvSpPr>
        <p:spPr>
          <a:xfrm>
            <a:off x="694968" y="4051578"/>
            <a:ext cx="3972044" cy="1143953"/>
          </a:xfrm>
          <a:prstGeom prst="roundRect">
            <a:avLst>
              <a:gd name="adj" fmla="val 7291"/>
            </a:avLst>
          </a:prstGeom>
          <a:solidFill>
            <a:srgbClr val="003180"/>
          </a:solidFill>
          <a:ln w="7620">
            <a:solidFill>
              <a:srgbClr val="194A99"/>
            </a:solidFill>
            <a:prstDash val="solid"/>
          </a:ln>
        </p:spPr>
      </p:sp>
      <p:sp>
        <p:nvSpPr>
          <p:cNvPr id="14" name="Text 12"/>
          <p:cNvSpPr/>
          <p:nvPr/>
        </p:nvSpPr>
        <p:spPr>
          <a:xfrm>
            <a:off x="901065" y="4424958"/>
            <a:ext cx="139065" cy="397193"/>
          </a:xfrm>
          <a:prstGeom prst="rect">
            <a:avLst/>
          </a:prstGeom>
          <a:noFill/>
        </p:spPr>
        <p:txBody>
          <a:bodyPr wrap="none" lIns="0" tIns="0" rIns="0" bIns="0" rtlCol="0" anchor="t"/>
          <a:lstStyle/>
          <a:p>
            <a:pPr marL="0" indent="0" algn="ctr">
              <a:lnSpc>
                <a:spcPts val="3100"/>
              </a:lnSpc>
              <a:buNone/>
            </a:pPr>
            <a:r>
              <a:rPr lang="en-US" sz="19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3</a:t>
            </a:r>
            <a:endParaRPr lang="en-US" sz="1950" dirty="0"/>
          </a:p>
        </p:txBody>
      </p:sp>
      <p:sp>
        <p:nvSpPr>
          <p:cNvPr id="15" name="Text 13"/>
          <p:cNvSpPr/>
          <p:nvPr/>
        </p:nvSpPr>
        <p:spPr>
          <a:xfrm>
            <a:off x="4865489" y="4250055"/>
            <a:ext cx="2872145" cy="310277"/>
          </a:xfrm>
          <a:prstGeom prst="rect">
            <a:avLst/>
          </a:prstGeom>
          <a:noFill/>
        </p:spPr>
        <p:txBody>
          <a:bodyPr wrap="none" lIns="0" tIns="0" rIns="0" bIns="0" rtlCol="0" anchor="t"/>
          <a:lstStyle/>
          <a:p>
            <a:pPr marL="0" indent="0" algn="l">
              <a:lnSpc>
                <a:spcPts val="2400"/>
              </a:lnSpc>
              <a:buNone/>
            </a:pPr>
            <a:r>
              <a:rPr lang="en-US" sz="19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Decentralized Database</a:t>
            </a:r>
            <a:endParaRPr lang="en-US" sz="1950" dirty="0"/>
          </a:p>
        </p:txBody>
      </p:sp>
      <p:sp>
        <p:nvSpPr>
          <p:cNvPr id="16" name="Text 14"/>
          <p:cNvSpPr/>
          <p:nvPr/>
        </p:nvSpPr>
        <p:spPr>
          <a:xfrm>
            <a:off x="4865489" y="4679394"/>
            <a:ext cx="5549503" cy="317659"/>
          </a:xfrm>
          <a:prstGeom prst="rect">
            <a:avLst/>
          </a:prstGeom>
          <a:noFill/>
        </p:spPr>
        <p:txBody>
          <a:bodyPr wrap="none" lIns="0" tIns="0" rIns="0" bIns="0" rtlCol="0" anchor="t"/>
          <a:lstStyle/>
          <a:p>
            <a:pPr marL="0" indent="0" algn="l">
              <a:lnSpc>
                <a:spcPts val="2500"/>
              </a:lnSpc>
              <a:buNone/>
            </a:pPr>
            <a:r>
              <a:rPr lang="en-US" sz="15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Property records are stored across a distributed network.</a:t>
            </a:r>
            <a:endParaRPr lang="en-US" sz="1550" dirty="0"/>
          </a:p>
        </p:txBody>
      </p:sp>
      <p:sp>
        <p:nvSpPr>
          <p:cNvPr id="17" name="Shape 15"/>
          <p:cNvSpPr/>
          <p:nvPr/>
        </p:nvSpPr>
        <p:spPr>
          <a:xfrm>
            <a:off x="4766191" y="5186005"/>
            <a:ext cx="9070062" cy="11430"/>
          </a:xfrm>
          <a:prstGeom prst="roundRect">
            <a:avLst>
              <a:gd name="adj" fmla="val 729686"/>
            </a:avLst>
          </a:prstGeom>
          <a:solidFill>
            <a:srgbClr val="194A99"/>
          </a:solidFill>
        </p:spPr>
      </p:sp>
      <p:sp>
        <p:nvSpPr>
          <p:cNvPr id="18" name="Shape 16"/>
          <p:cNvSpPr/>
          <p:nvPr/>
        </p:nvSpPr>
        <p:spPr>
          <a:xfrm>
            <a:off x="694968" y="5294709"/>
            <a:ext cx="5296138" cy="1143953"/>
          </a:xfrm>
          <a:prstGeom prst="roundRect">
            <a:avLst>
              <a:gd name="adj" fmla="val 7291"/>
            </a:avLst>
          </a:prstGeom>
          <a:solidFill>
            <a:srgbClr val="003180"/>
          </a:solidFill>
          <a:ln w="7620">
            <a:solidFill>
              <a:srgbClr val="194A99"/>
            </a:solidFill>
            <a:prstDash val="solid"/>
          </a:ln>
        </p:spPr>
      </p:sp>
      <p:sp>
        <p:nvSpPr>
          <p:cNvPr id="19" name="Text 17"/>
          <p:cNvSpPr/>
          <p:nvPr/>
        </p:nvSpPr>
        <p:spPr>
          <a:xfrm>
            <a:off x="901065" y="5668089"/>
            <a:ext cx="159901" cy="397193"/>
          </a:xfrm>
          <a:prstGeom prst="rect">
            <a:avLst/>
          </a:prstGeom>
          <a:noFill/>
        </p:spPr>
        <p:txBody>
          <a:bodyPr wrap="none" lIns="0" tIns="0" rIns="0" bIns="0" rtlCol="0" anchor="t"/>
          <a:lstStyle/>
          <a:p>
            <a:pPr marL="0" indent="0" algn="ctr">
              <a:lnSpc>
                <a:spcPts val="3100"/>
              </a:lnSpc>
              <a:buNone/>
            </a:pPr>
            <a:r>
              <a:rPr lang="en-US" sz="19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4</a:t>
            </a:r>
            <a:endParaRPr lang="en-US" sz="1950" dirty="0"/>
          </a:p>
        </p:txBody>
      </p:sp>
      <p:sp>
        <p:nvSpPr>
          <p:cNvPr id="20" name="Text 18"/>
          <p:cNvSpPr/>
          <p:nvPr/>
        </p:nvSpPr>
        <p:spPr>
          <a:xfrm>
            <a:off x="6189583" y="5493187"/>
            <a:ext cx="2482215" cy="310277"/>
          </a:xfrm>
          <a:prstGeom prst="rect">
            <a:avLst/>
          </a:prstGeom>
          <a:noFill/>
        </p:spPr>
        <p:txBody>
          <a:bodyPr wrap="none" lIns="0" tIns="0" rIns="0" bIns="0" rtlCol="0" anchor="t"/>
          <a:lstStyle/>
          <a:p>
            <a:pPr marL="0" indent="0" algn="l">
              <a:lnSpc>
                <a:spcPts val="2400"/>
              </a:lnSpc>
              <a:buNone/>
            </a:pPr>
            <a:r>
              <a:rPr lang="en-US" sz="19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Immutable Records</a:t>
            </a:r>
            <a:endParaRPr lang="en-US" sz="1950" dirty="0"/>
          </a:p>
        </p:txBody>
      </p:sp>
      <p:sp>
        <p:nvSpPr>
          <p:cNvPr id="21" name="Text 19"/>
          <p:cNvSpPr/>
          <p:nvPr/>
        </p:nvSpPr>
        <p:spPr>
          <a:xfrm>
            <a:off x="6189583" y="5922526"/>
            <a:ext cx="5606653" cy="317659"/>
          </a:xfrm>
          <a:prstGeom prst="rect">
            <a:avLst/>
          </a:prstGeom>
          <a:noFill/>
        </p:spPr>
        <p:txBody>
          <a:bodyPr wrap="none" lIns="0" tIns="0" rIns="0" bIns="0" rtlCol="0" anchor="t"/>
          <a:lstStyle/>
          <a:p>
            <a:pPr marL="0" indent="0" algn="l">
              <a:lnSpc>
                <a:spcPts val="2500"/>
              </a:lnSpc>
              <a:buNone/>
            </a:pPr>
            <a:r>
              <a:rPr lang="en-US" sz="15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Changes are tracked and verified, ensuring data integrity.</a:t>
            </a:r>
            <a:endParaRPr lang="en-US" sz="1550" dirty="0"/>
          </a:p>
        </p:txBody>
      </p:sp>
      <p:sp>
        <p:nvSpPr>
          <p:cNvPr id="22" name="Shape 20"/>
          <p:cNvSpPr/>
          <p:nvPr/>
        </p:nvSpPr>
        <p:spPr>
          <a:xfrm>
            <a:off x="6090285" y="6429137"/>
            <a:ext cx="7745968" cy="11430"/>
          </a:xfrm>
          <a:prstGeom prst="roundRect">
            <a:avLst>
              <a:gd name="adj" fmla="val 729686"/>
            </a:avLst>
          </a:prstGeom>
          <a:solidFill>
            <a:srgbClr val="194A99"/>
          </a:solidFill>
        </p:spPr>
      </p:sp>
      <p:sp>
        <p:nvSpPr>
          <p:cNvPr id="23" name="Shape 21"/>
          <p:cNvSpPr/>
          <p:nvPr/>
        </p:nvSpPr>
        <p:spPr>
          <a:xfrm>
            <a:off x="694968" y="6537841"/>
            <a:ext cx="6620232" cy="1143953"/>
          </a:xfrm>
          <a:prstGeom prst="roundRect">
            <a:avLst>
              <a:gd name="adj" fmla="val 7291"/>
            </a:avLst>
          </a:prstGeom>
          <a:solidFill>
            <a:srgbClr val="003180"/>
          </a:solidFill>
          <a:ln w="7620">
            <a:solidFill>
              <a:srgbClr val="194A99"/>
            </a:solidFill>
            <a:prstDash val="solid"/>
          </a:ln>
        </p:spPr>
      </p:sp>
      <p:sp>
        <p:nvSpPr>
          <p:cNvPr id="24" name="Text 22"/>
          <p:cNvSpPr/>
          <p:nvPr/>
        </p:nvSpPr>
        <p:spPr>
          <a:xfrm>
            <a:off x="901065" y="6911221"/>
            <a:ext cx="147399" cy="397193"/>
          </a:xfrm>
          <a:prstGeom prst="rect">
            <a:avLst/>
          </a:prstGeom>
          <a:noFill/>
        </p:spPr>
        <p:txBody>
          <a:bodyPr wrap="none" lIns="0" tIns="0" rIns="0" bIns="0" rtlCol="0" anchor="t"/>
          <a:lstStyle/>
          <a:p>
            <a:pPr marL="0" indent="0" algn="ctr">
              <a:lnSpc>
                <a:spcPts val="3100"/>
              </a:lnSpc>
              <a:buNone/>
            </a:pPr>
            <a:r>
              <a:rPr lang="en-US" sz="19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5</a:t>
            </a:r>
            <a:endParaRPr lang="en-US" sz="1950" dirty="0"/>
          </a:p>
        </p:txBody>
      </p:sp>
      <p:sp>
        <p:nvSpPr>
          <p:cNvPr id="25" name="Text 23"/>
          <p:cNvSpPr/>
          <p:nvPr/>
        </p:nvSpPr>
        <p:spPr>
          <a:xfrm>
            <a:off x="7513677" y="6736318"/>
            <a:ext cx="2482215" cy="310277"/>
          </a:xfrm>
          <a:prstGeom prst="rect">
            <a:avLst/>
          </a:prstGeom>
          <a:noFill/>
        </p:spPr>
        <p:txBody>
          <a:bodyPr wrap="none" lIns="0" tIns="0" rIns="0" bIns="0" rtlCol="0" anchor="t"/>
          <a:lstStyle/>
          <a:p>
            <a:pPr marL="0" indent="0" algn="l">
              <a:lnSpc>
                <a:spcPts val="2400"/>
              </a:lnSpc>
              <a:buNone/>
            </a:pPr>
            <a:r>
              <a:rPr lang="en-US" sz="19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Secure Access</a:t>
            </a:r>
            <a:endParaRPr lang="en-US" sz="1950" dirty="0"/>
          </a:p>
        </p:txBody>
      </p:sp>
      <p:sp>
        <p:nvSpPr>
          <p:cNvPr id="26" name="Text 24"/>
          <p:cNvSpPr/>
          <p:nvPr/>
        </p:nvSpPr>
        <p:spPr>
          <a:xfrm>
            <a:off x="7513677" y="7165657"/>
            <a:ext cx="5885378" cy="317659"/>
          </a:xfrm>
          <a:prstGeom prst="rect">
            <a:avLst/>
          </a:prstGeom>
          <a:noFill/>
        </p:spPr>
        <p:txBody>
          <a:bodyPr wrap="none" lIns="0" tIns="0" rIns="0" bIns="0" rtlCol="0" anchor="t"/>
          <a:lstStyle/>
          <a:p>
            <a:pPr marL="0" indent="0" algn="l">
              <a:lnSpc>
                <a:spcPts val="2500"/>
              </a:lnSpc>
              <a:buNone/>
            </a:pPr>
            <a:r>
              <a:rPr lang="en-US" sz="15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Authorized users can access records securely and efficiently.</a:t>
            </a:r>
            <a:endParaRPr lang="en-US" sz="1550" dirty="0"/>
          </a:p>
        </p:txBody>
      </p:sp>
      <p:sp>
        <p:nvSpPr>
          <p:cNvPr id="27" name="Rectangles 26"/>
          <p:cNvSpPr/>
          <p:nvPr/>
        </p:nvSpPr>
        <p:spPr>
          <a:xfrm>
            <a:off x="12853670" y="7754620"/>
            <a:ext cx="1729740" cy="356870"/>
          </a:xfrm>
          <a:prstGeom prst="rect">
            <a:avLst/>
          </a:prstGeom>
          <a:solidFill>
            <a:srgbClr val="01012D"/>
          </a:solidFill>
          <a:ln>
            <a:solidFill>
              <a:srgbClr val="01012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68762" y="448628"/>
            <a:ext cx="7501533" cy="507802"/>
          </a:xfrm>
          <a:prstGeom prst="rect">
            <a:avLst/>
          </a:prstGeom>
          <a:noFill/>
        </p:spPr>
        <p:txBody>
          <a:bodyPr wrap="none" lIns="0" tIns="0" rIns="0" bIns="0" rtlCol="0" anchor="t"/>
          <a:lstStyle/>
          <a:p>
            <a:pPr marL="0" indent="0">
              <a:lnSpc>
                <a:spcPts val="3950"/>
              </a:lnSpc>
              <a:buNone/>
            </a:pPr>
            <a:r>
              <a:rPr lang="en-US" sz="3150" dirty="0">
                <a:solidFill>
                  <a:srgbClr val="F5F0F0"/>
                </a:solidFill>
                <a:latin typeface="Nunito Semi Bold" pitchFamily="34" charset="0"/>
                <a:ea typeface="Merriweather" panose="00000500000000000000" pitchFamily="34" charset="-122"/>
                <a:cs typeface="Nunito Semi Bold" pitchFamily="34" charset="0"/>
              </a:rPr>
              <a:t>Streamlining the Title Search Process</a:t>
            </a:r>
            <a:endParaRPr lang="en-US" sz="3150" dirty="0">
              <a:latin typeface="Nunito Semi Bold" pitchFamily="34" charset="0"/>
              <a:cs typeface="Nunito Semi Bold" pitchFamily="34" charset="0"/>
            </a:endParaRPr>
          </a:p>
        </p:txBody>
      </p:sp>
      <p:pic>
        <p:nvPicPr>
          <p:cNvPr id="3" name="Image 0" descr="preencoded.png"/>
          <p:cNvPicPr>
            <a:picLocks noChangeAspect="1"/>
          </p:cNvPicPr>
          <p:nvPr/>
        </p:nvPicPr>
        <p:blipFill>
          <a:blip r:embed="rId1"/>
          <a:stretch>
            <a:fillRect/>
          </a:stretch>
        </p:blipFill>
        <p:spPr>
          <a:xfrm>
            <a:off x="568762" y="1281351"/>
            <a:ext cx="812483" cy="1299924"/>
          </a:xfrm>
          <a:prstGeom prst="rect">
            <a:avLst/>
          </a:prstGeom>
        </p:spPr>
      </p:pic>
      <p:sp>
        <p:nvSpPr>
          <p:cNvPr id="4" name="Text 1"/>
          <p:cNvSpPr/>
          <p:nvPr/>
        </p:nvSpPr>
        <p:spPr>
          <a:xfrm>
            <a:off x="1624965" y="1443752"/>
            <a:ext cx="2031206" cy="253841"/>
          </a:xfrm>
          <a:prstGeom prst="rect">
            <a:avLst/>
          </a:prstGeom>
          <a:noFill/>
        </p:spPr>
        <p:txBody>
          <a:bodyPr wrap="none" lIns="0" tIns="0" rIns="0" bIns="0" rtlCol="0" anchor="t"/>
          <a:lstStyle/>
          <a:p>
            <a:pPr marL="0" indent="0" algn="l">
              <a:lnSpc>
                <a:spcPts val="1950"/>
              </a:lnSpc>
              <a:buNone/>
            </a:pPr>
            <a:r>
              <a:rPr lang="en-US" sz="15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Request Initiation</a:t>
            </a:r>
            <a:endParaRPr lang="en-US" sz="1550" dirty="0"/>
          </a:p>
        </p:txBody>
      </p:sp>
      <p:sp>
        <p:nvSpPr>
          <p:cNvPr id="5" name="Text 2"/>
          <p:cNvSpPr/>
          <p:nvPr/>
        </p:nvSpPr>
        <p:spPr>
          <a:xfrm>
            <a:off x="1624965" y="1794986"/>
            <a:ext cx="12436673" cy="260033"/>
          </a:xfrm>
          <a:prstGeom prst="rect">
            <a:avLst/>
          </a:prstGeom>
          <a:noFill/>
        </p:spPr>
        <p:txBody>
          <a:bodyPr wrap="none" lIns="0" tIns="0" rIns="0" bIns="0" rtlCol="0" anchor="t"/>
          <a:lstStyle/>
          <a:p>
            <a:pPr marL="0" indent="0" algn="l">
              <a:lnSpc>
                <a:spcPts val="2000"/>
              </a:lnSpc>
              <a:buNone/>
            </a:pPr>
            <a:r>
              <a:rPr lang="en-US" sz="12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A title search request is submitted.</a:t>
            </a:r>
            <a:endParaRPr lang="en-US" sz="1250" dirty="0"/>
          </a:p>
        </p:txBody>
      </p:sp>
      <p:pic>
        <p:nvPicPr>
          <p:cNvPr id="6" name="Image 1" descr="preencoded.png"/>
          <p:cNvPicPr>
            <a:picLocks noChangeAspect="1"/>
          </p:cNvPicPr>
          <p:nvPr/>
        </p:nvPicPr>
        <p:blipFill>
          <a:blip r:embed="rId2"/>
          <a:stretch>
            <a:fillRect/>
          </a:stretch>
        </p:blipFill>
        <p:spPr>
          <a:xfrm>
            <a:off x="568762" y="2581275"/>
            <a:ext cx="812483" cy="1299924"/>
          </a:xfrm>
          <a:prstGeom prst="rect">
            <a:avLst/>
          </a:prstGeom>
        </p:spPr>
      </p:pic>
      <p:sp>
        <p:nvSpPr>
          <p:cNvPr id="7" name="Text 3"/>
          <p:cNvSpPr/>
          <p:nvPr/>
        </p:nvSpPr>
        <p:spPr>
          <a:xfrm>
            <a:off x="1624965" y="2743676"/>
            <a:ext cx="2031206" cy="253841"/>
          </a:xfrm>
          <a:prstGeom prst="rect">
            <a:avLst/>
          </a:prstGeom>
          <a:noFill/>
        </p:spPr>
        <p:txBody>
          <a:bodyPr wrap="none" lIns="0" tIns="0" rIns="0" bIns="0" rtlCol="0" anchor="t"/>
          <a:lstStyle/>
          <a:p>
            <a:pPr marL="0" indent="0" algn="l">
              <a:lnSpc>
                <a:spcPts val="1950"/>
              </a:lnSpc>
              <a:buNone/>
            </a:pPr>
            <a:r>
              <a:rPr lang="en-US" sz="15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Blockchain Query</a:t>
            </a:r>
            <a:endParaRPr lang="en-US" sz="1550" dirty="0"/>
          </a:p>
        </p:txBody>
      </p:sp>
      <p:sp>
        <p:nvSpPr>
          <p:cNvPr id="8" name="Text 4"/>
          <p:cNvSpPr/>
          <p:nvPr/>
        </p:nvSpPr>
        <p:spPr>
          <a:xfrm>
            <a:off x="1624965" y="3094911"/>
            <a:ext cx="12436673" cy="260033"/>
          </a:xfrm>
          <a:prstGeom prst="rect">
            <a:avLst/>
          </a:prstGeom>
          <a:noFill/>
        </p:spPr>
        <p:txBody>
          <a:bodyPr wrap="none" lIns="0" tIns="0" rIns="0" bIns="0" rtlCol="0" anchor="t"/>
          <a:lstStyle/>
          <a:p>
            <a:pPr marL="0" indent="0" algn="l">
              <a:lnSpc>
                <a:spcPts val="2000"/>
              </a:lnSpc>
              <a:buNone/>
            </a:pPr>
            <a:r>
              <a:rPr lang="en-US" sz="12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The blockchain is queried for relevant records.</a:t>
            </a:r>
            <a:endParaRPr lang="en-US" sz="1250" dirty="0"/>
          </a:p>
        </p:txBody>
      </p:sp>
      <p:pic>
        <p:nvPicPr>
          <p:cNvPr id="9" name="Image 2" descr="preencoded.png"/>
          <p:cNvPicPr>
            <a:picLocks noChangeAspect="1"/>
          </p:cNvPicPr>
          <p:nvPr/>
        </p:nvPicPr>
        <p:blipFill>
          <a:blip r:embed="rId3"/>
          <a:stretch>
            <a:fillRect/>
          </a:stretch>
        </p:blipFill>
        <p:spPr>
          <a:xfrm>
            <a:off x="568762" y="3881199"/>
            <a:ext cx="812483" cy="1299924"/>
          </a:xfrm>
          <a:prstGeom prst="rect">
            <a:avLst/>
          </a:prstGeom>
        </p:spPr>
      </p:pic>
      <p:sp>
        <p:nvSpPr>
          <p:cNvPr id="10" name="Text 5"/>
          <p:cNvSpPr/>
          <p:nvPr/>
        </p:nvSpPr>
        <p:spPr>
          <a:xfrm>
            <a:off x="1624965" y="4043601"/>
            <a:ext cx="2031206" cy="253841"/>
          </a:xfrm>
          <a:prstGeom prst="rect">
            <a:avLst/>
          </a:prstGeom>
          <a:noFill/>
        </p:spPr>
        <p:txBody>
          <a:bodyPr wrap="none" lIns="0" tIns="0" rIns="0" bIns="0" rtlCol="0" anchor="t"/>
          <a:lstStyle/>
          <a:p>
            <a:pPr marL="0" indent="0" algn="l">
              <a:lnSpc>
                <a:spcPts val="1950"/>
              </a:lnSpc>
              <a:buNone/>
            </a:pPr>
            <a:r>
              <a:rPr lang="en-US" sz="15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Data Retrieval</a:t>
            </a:r>
            <a:endParaRPr lang="en-US" sz="1550" dirty="0"/>
          </a:p>
        </p:txBody>
      </p:sp>
      <p:sp>
        <p:nvSpPr>
          <p:cNvPr id="11" name="Text 6"/>
          <p:cNvSpPr/>
          <p:nvPr/>
        </p:nvSpPr>
        <p:spPr>
          <a:xfrm>
            <a:off x="1624965" y="4394835"/>
            <a:ext cx="12436673" cy="260033"/>
          </a:xfrm>
          <a:prstGeom prst="rect">
            <a:avLst/>
          </a:prstGeom>
          <a:noFill/>
        </p:spPr>
        <p:txBody>
          <a:bodyPr wrap="none" lIns="0" tIns="0" rIns="0" bIns="0" rtlCol="0" anchor="t"/>
          <a:lstStyle/>
          <a:p>
            <a:pPr marL="0" indent="0" algn="l">
              <a:lnSpc>
                <a:spcPts val="2000"/>
              </a:lnSpc>
              <a:buNone/>
            </a:pPr>
            <a:r>
              <a:rPr lang="en-US" sz="12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Secure access to verified property data.</a:t>
            </a:r>
            <a:endParaRPr lang="en-US" sz="1250" dirty="0"/>
          </a:p>
        </p:txBody>
      </p:sp>
      <p:pic>
        <p:nvPicPr>
          <p:cNvPr id="12" name="Image 3" descr="preencoded.png"/>
          <p:cNvPicPr>
            <a:picLocks noChangeAspect="1"/>
          </p:cNvPicPr>
          <p:nvPr/>
        </p:nvPicPr>
        <p:blipFill>
          <a:blip r:embed="rId4"/>
          <a:stretch>
            <a:fillRect/>
          </a:stretch>
        </p:blipFill>
        <p:spPr>
          <a:xfrm>
            <a:off x="568762" y="5181124"/>
            <a:ext cx="812483" cy="1299924"/>
          </a:xfrm>
          <a:prstGeom prst="rect">
            <a:avLst/>
          </a:prstGeom>
        </p:spPr>
      </p:pic>
      <p:sp>
        <p:nvSpPr>
          <p:cNvPr id="13" name="Text 7"/>
          <p:cNvSpPr/>
          <p:nvPr/>
        </p:nvSpPr>
        <p:spPr>
          <a:xfrm>
            <a:off x="1624965" y="5343525"/>
            <a:ext cx="2031206" cy="253841"/>
          </a:xfrm>
          <a:prstGeom prst="rect">
            <a:avLst/>
          </a:prstGeom>
          <a:noFill/>
        </p:spPr>
        <p:txBody>
          <a:bodyPr wrap="none" lIns="0" tIns="0" rIns="0" bIns="0" rtlCol="0" anchor="t"/>
          <a:lstStyle/>
          <a:p>
            <a:pPr marL="0" indent="0" algn="l">
              <a:lnSpc>
                <a:spcPts val="1950"/>
              </a:lnSpc>
              <a:buNone/>
            </a:pPr>
            <a:r>
              <a:rPr lang="en-US" sz="15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Verification</a:t>
            </a:r>
            <a:endParaRPr lang="en-US" sz="1550" dirty="0"/>
          </a:p>
        </p:txBody>
      </p:sp>
      <p:sp>
        <p:nvSpPr>
          <p:cNvPr id="14" name="Text 8"/>
          <p:cNvSpPr/>
          <p:nvPr/>
        </p:nvSpPr>
        <p:spPr>
          <a:xfrm>
            <a:off x="1624965" y="5694759"/>
            <a:ext cx="12436673" cy="260033"/>
          </a:xfrm>
          <a:prstGeom prst="rect">
            <a:avLst/>
          </a:prstGeom>
          <a:noFill/>
        </p:spPr>
        <p:txBody>
          <a:bodyPr wrap="none" lIns="0" tIns="0" rIns="0" bIns="0" rtlCol="0" anchor="t"/>
          <a:lstStyle/>
          <a:p>
            <a:pPr marL="0" indent="0" algn="l">
              <a:lnSpc>
                <a:spcPts val="2000"/>
              </a:lnSpc>
              <a:buNone/>
            </a:pPr>
            <a:r>
              <a:rPr lang="en-US" sz="12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Automated verification of ownership history.</a:t>
            </a:r>
            <a:endParaRPr lang="en-US" sz="1250" dirty="0"/>
          </a:p>
        </p:txBody>
      </p:sp>
      <p:pic>
        <p:nvPicPr>
          <p:cNvPr id="15" name="Image 4" descr="preencoded.png"/>
          <p:cNvPicPr>
            <a:picLocks noChangeAspect="1"/>
          </p:cNvPicPr>
          <p:nvPr/>
        </p:nvPicPr>
        <p:blipFill>
          <a:blip r:embed="rId5"/>
          <a:stretch>
            <a:fillRect/>
          </a:stretch>
        </p:blipFill>
        <p:spPr>
          <a:xfrm>
            <a:off x="568762" y="6481048"/>
            <a:ext cx="812483" cy="1299924"/>
          </a:xfrm>
          <a:prstGeom prst="rect">
            <a:avLst/>
          </a:prstGeom>
        </p:spPr>
      </p:pic>
      <p:sp>
        <p:nvSpPr>
          <p:cNvPr id="16" name="Text 9"/>
          <p:cNvSpPr/>
          <p:nvPr/>
        </p:nvSpPr>
        <p:spPr>
          <a:xfrm>
            <a:off x="1624965" y="6643449"/>
            <a:ext cx="2031206" cy="253841"/>
          </a:xfrm>
          <a:prstGeom prst="rect">
            <a:avLst/>
          </a:prstGeom>
          <a:noFill/>
        </p:spPr>
        <p:txBody>
          <a:bodyPr wrap="none" lIns="0" tIns="0" rIns="0" bIns="0" rtlCol="0" anchor="t"/>
          <a:lstStyle/>
          <a:p>
            <a:pPr marL="0" indent="0" algn="l">
              <a:lnSpc>
                <a:spcPts val="1950"/>
              </a:lnSpc>
              <a:buNone/>
            </a:pPr>
            <a:r>
              <a:rPr lang="en-US" sz="15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Report Generation</a:t>
            </a:r>
            <a:endParaRPr lang="en-US" sz="1550" dirty="0"/>
          </a:p>
        </p:txBody>
      </p:sp>
      <p:sp>
        <p:nvSpPr>
          <p:cNvPr id="17" name="Text 10"/>
          <p:cNvSpPr/>
          <p:nvPr/>
        </p:nvSpPr>
        <p:spPr>
          <a:xfrm>
            <a:off x="1624965" y="6994684"/>
            <a:ext cx="12436673" cy="260033"/>
          </a:xfrm>
          <a:prstGeom prst="rect">
            <a:avLst/>
          </a:prstGeom>
          <a:noFill/>
        </p:spPr>
        <p:txBody>
          <a:bodyPr wrap="none" lIns="0" tIns="0" rIns="0" bIns="0" rtlCol="0" anchor="t"/>
          <a:lstStyle/>
          <a:p>
            <a:pPr marL="0" indent="0" algn="l">
              <a:lnSpc>
                <a:spcPts val="2000"/>
              </a:lnSpc>
              <a:buNone/>
            </a:pPr>
            <a:r>
              <a:rPr lang="en-US" sz="12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A comprehensive title report is generated.</a:t>
            </a:r>
            <a:endParaRPr lang="en-US" sz="1250" dirty="0"/>
          </a:p>
        </p:txBody>
      </p:sp>
      <p:sp>
        <p:nvSpPr>
          <p:cNvPr id="23" name="Rectangles 22"/>
          <p:cNvSpPr/>
          <p:nvPr/>
        </p:nvSpPr>
        <p:spPr>
          <a:xfrm>
            <a:off x="12853670" y="7754620"/>
            <a:ext cx="1729740" cy="356870"/>
          </a:xfrm>
          <a:prstGeom prst="rect">
            <a:avLst/>
          </a:prstGeom>
          <a:solidFill>
            <a:srgbClr val="01012D"/>
          </a:solidFill>
          <a:ln>
            <a:solidFill>
              <a:srgbClr val="01012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55430" y="0"/>
            <a:ext cx="5486400" cy="8231505"/>
          </a:xfrm>
          <a:prstGeom prst="rect">
            <a:avLst/>
          </a:prstGeom>
        </p:spPr>
      </p:pic>
      <p:sp>
        <p:nvSpPr>
          <p:cNvPr id="3" name="Text 0"/>
          <p:cNvSpPr/>
          <p:nvPr/>
        </p:nvSpPr>
        <p:spPr>
          <a:xfrm>
            <a:off x="777121" y="610553"/>
            <a:ext cx="7589758" cy="1387793"/>
          </a:xfrm>
          <a:prstGeom prst="rect">
            <a:avLst/>
          </a:prstGeom>
          <a:noFill/>
        </p:spPr>
        <p:txBody>
          <a:bodyPr wrap="square" lIns="0" tIns="0" rIns="0" bIns="0" rtlCol="0" anchor="t"/>
          <a:lstStyle/>
          <a:p>
            <a:pPr marL="0" indent="0">
              <a:lnSpc>
                <a:spcPts val="5450"/>
              </a:lnSpc>
              <a:buNone/>
            </a:pPr>
            <a:r>
              <a:rPr lang="en-US" sz="4350" dirty="0">
                <a:solidFill>
                  <a:srgbClr val="F5F0F0"/>
                </a:solidFill>
                <a:latin typeface="Nunito Semi Bold" pitchFamily="34" charset="0"/>
                <a:ea typeface="Merriweather" panose="00000500000000000000" pitchFamily="34" charset="-122"/>
                <a:cs typeface="Nunito Semi Bold" pitchFamily="34" charset="0"/>
              </a:rPr>
              <a:t>Tokenization of Real Estate Assets</a:t>
            </a:r>
            <a:endParaRPr lang="en-US" sz="4350" dirty="0">
              <a:latin typeface="Nunito Semi Bold" pitchFamily="34" charset="0"/>
              <a:cs typeface="Nunito Semi Bold" pitchFamily="34" charset="0"/>
            </a:endParaRPr>
          </a:p>
        </p:txBody>
      </p:sp>
      <p:sp>
        <p:nvSpPr>
          <p:cNvPr id="4" name="Text 1"/>
          <p:cNvSpPr/>
          <p:nvPr/>
        </p:nvSpPr>
        <p:spPr>
          <a:xfrm>
            <a:off x="777121" y="2442329"/>
            <a:ext cx="3628311" cy="732711"/>
          </a:xfrm>
          <a:prstGeom prst="rect">
            <a:avLst/>
          </a:prstGeom>
          <a:noFill/>
        </p:spPr>
        <p:txBody>
          <a:bodyPr wrap="none" lIns="0" tIns="0" rIns="0" bIns="0" rtlCol="0" anchor="t"/>
          <a:lstStyle/>
          <a:p>
            <a:pPr marL="0" indent="0" algn="ctr">
              <a:lnSpc>
                <a:spcPts val="5750"/>
              </a:lnSpc>
              <a:buNone/>
            </a:pPr>
            <a:r>
              <a:rPr lang="en-US" sz="57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100M</a:t>
            </a:r>
            <a:endParaRPr lang="en-US" sz="5750" dirty="0"/>
          </a:p>
        </p:txBody>
      </p:sp>
      <p:sp>
        <p:nvSpPr>
          <p:cNvPr id="5" name="Text 2"/>
          <p:cNvSpPr/>
          <p:nvPr/>
        </p:nvSpPr>
        <p:spPr>
          <a:xfrm>
            <a:off x="1203484" y="3452455"/>
            <a:ext cx="2775585" cy="346829"/>
          </a:xfrm>
          <a:prstGeom prst="rect">
            <a:avLst/>
          </a:prstGeom>
          <a:noFill/>
        </p:spPr>
        <p:txBody>
          <a:bodyPr wrap="none" lIns="0" tIns="0" rIns="0" bIns="0" rtlCol="0" anchor="t"/>
          <a:lstStyle/>
          <a:p>
            <a:pPr marL="0" indent="0" algn="ctr">
              <a:lnSpc>
                <a:spcPts val="2700"/>
              </a:lnSpc>
              <a:buNone/>
            </a:pPr>
            <a:r>
              <a:rPr lang="en-US" sz="21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Increased Liquidity</a:t>
            </a:r>
            <a:endParaRPr lang="en-US" sz="2150" dirty="0"/>
          </a:p>
        </p:txBody>
      </p:sp>
      <p:sp>
        <p:nvSpPr>
          <p:cNvPr id="6" name="Text 3"/>
          <p:cNvSpPr/>
          <p:nvPr/>
        </p:nvSpPr>
        <p:spPr>
          <a:xfrm>
            <a:off x="777121" y="3932515"/>
            <a:ext cx="3628311" cy="710565"/>
          </a:xfrm>
          <a:prstGeom prst="rect">
            <a:avLst/>
          </a:prstGeom>
          <a:noFill/>
        </p:spPr>
        <p:txBody>
          <a:bodyPr wrap="square" lIns="0" tIns="0" rIns="0" bIns="0" rtlCol="0" anchor="t"/>
          <a:lstStyle/>
          <a:p>
            <a:pPr marL="0" indent="0" algn="ctr">
              <a:lnSpc>
                <a:spcPts val="2750"/>
              </a:lnSpc>
              <a:buNone/>
            </a:pPr>
            <a:r>
              <a:rPr lang="en-US" sz="17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Tokenization allows fractional ownership, boosting trading.</a:t>
            </a:r>
            <a:endParaRPr lang="en-US" sz="1700" dirty="0"/>
          </a:p>
        </p:txBody>
      </p:sp>
      <p:sp>
        <p:nvSpPr>
          <p:cNvPr id="7" name="Text 4"/>
          <p:cNvSpPr/>
          <p:nvPr/>
        </p:nvSpPr>
        <p:spPr>
          <a:xfrm>
            <a:off x="4738449" y="2442329"/>
            <a:ext cx="3628430" cy="732711"/>
          </a:xfrm>
          <a:prstGeom prst="rect">
            <a:avLst/>
          </a:prstGeom>
          <a:noFill/>
        </p:spPr>
        <p:txBody>
          <a:bodyPr wrap="none" lIns="0" tIns="0" rIns="0" bIns="0" rtlCol="0" anchor="t"/>
          <a:lstStyle/>
          <a:p>
            <a:pPr marL="0" indent="0" algn="ctr">
              <a:lnSpc>
                <a:spcPts val="5750"/>
              </a:lnSpc>
              <a:buNone/>
            </a:pPr>
            <a:r>
              <a:rPr lang="en-US" sz="57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$10K</a:t>
            </a:r>
            <a:endParaRPr lang="en-US" sz="5750" dirty="0"/>
          </a:p>
        </p:txBody>
      </p:sp>
      <p:sp>
        <p:nvSpPr>
          <p:cNvPr id="8" name="Text 5"/>
          <p:cNvSpPr/>
          <p:nvPr/>
        </p:nvSpPr>
        <p:spPr>
          <a:xfrm>
            <a:off x="5164812" y="3452455"/>
            <a:ext cx="2775585" cy="346829"/>
          </a:xfrm>
          <a:prstGeom prst="rect">
            <a:avLst/>
          </a:prstGeom>
          <a:noFill/>
        </p:spPr>
        <p:txBody>
          <a:bodyPr wrap="none" lIns="0" tIns="0" rIns="0" bIns="0" rtlCol="0" anchor="t"/>
          <a:lstStyle/>
          <a:p>
            <a:pPr marL="0" indent="0" algn="ctr">
              <a:lnSpc>
                <a:spcPts val="2700"/>
              </a:lnSpc>
              <a:buNone/>
            </a:pPr>
            <a:r>
              <a:rPr lang="en-US" sz="21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Lower Barriers</a:t>
            </a:r>
            <a:endParaRPr lang="en-US" sz="2150" dirty="0"/>
          </a:p>
        </p:txBody>
      </p:sp>
      <p:sp>
        <p:nvSpPr>
          <p:cNvPr id="9" name="Text 6"/>
          <p:cNvSpPr/>
          <p:nvPr/>
        </p:nvSpPr>
        <p:spPr>
          <a:xfrm>
            <a:off x="4738449" y="3932515"/>
            <a:ext cx="3628430" cy="710565"/>
          </a:xfrm>
          <a:prstGeom prst="rect">
            <a:avLst/>
          </a:prstGeom>
          <a:noFill/>
        </p:spPr>
        <p:txBody>
          <a:bodyPr wrap="square" lIns="0" tIns="0" rIns="0" bIns="0" rtlCol="0" anchor="t"/>
          <a:lstStyle/>
          <a:p>
            <a:pPr marL="0" indent="0" algn="ctr">
              <a:lnSpc>
                <a:spcPts val="2750"/>
              </a:lnSpc>
              <a:buNone/>
            </a:pPr>
            <a:r>
              <a:rPr lang="en-US" sz="17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Smaller investments become feasible, opening markets.</a:t>
            </a:r>
            <a:endParaRPr lang="en-US" sz="1700" dirty="0"/>
          </a:p>
        </p:txBody>
      </p:sp>
      <p:sp>
        <p:nvSpPr>
          <p:cNvPr id="10" name="Text 7"/>
          <p:cNvSpPr/>
          <p:nvPr/>
        </p:nvSpPr>
        <p:spPr>
          <a:xfrm>
            <a:off x="777121" y="5420201"/>
            <a:ext cx="3628311" cy="732711"/>
          </a:xfrm>
          <a:prstGeom prst="rect">
            <a:avLst/>
          </a:prstGeom>
          <a:noFill/>
        </p:spPr>
        <p:txBody>
          <a:bodyPr wrap="none" lIns="0" tIns="0" rIns="0" bIns="0" rtlCol="0" anchor="t"/>
          <a:lstStyle/>
          <a:p>
            <a:pPr marL="0" indent="0" algn="ctr">
              <a:lnSpc>
                <a:spcPts val="5750"/>
              </a:lnSpc>
              <a:buNone/>
            </a:pPr>
            <a:r>
              <a:rPr lang="en-US" sz="57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24/7</a:t>
            </a:r>
            <a:endParaRPr lang="en-US" sz="5750" dirty="0"/>
          </a:p>
        </p:txBody>
      </p:sp>
      <p:sp>
        <p:nvSpPr>
          <p:cNvPr id="11" name="Text 8"/>
          <p:cNvSpPr/>
          <p:nvPr/>
        </p:nvSpPr>
        <p:spPr>
          <a:xfrm>
            <a:off x="1203484" y="6430328"/>
            <a:ext cx="2775585" cy="346829"/>
          </a:xfrm>
          <a:prstGeom prst="rect">
            <a:avLst/>
          </a:prstGeom>
          <a:noFill/>
        </p:spPr>
        <p:txBody>
          <a:bodyPr wrap="none" lIns="0" tIns="0" rIns="0" bIns="0" rtlCol="0" anchor="t"/>
          <a:lstStyle/>
          <a:p>
            <a:pPr marL="0" indent="0" algn="ctr">
              <a:lnSpc>
                <a:spcPts val="2700"/>
              </a:lnSpc>
              <a:buNone/>
            </a:pPr>
            <a:r>
              <a:rPr lang="en-US" sz="21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Global Access</a:t>
            </a:r>
            <a:endParaRPr lang="en-US" sz="2150" dirty="0"/>
          </a:p>
        </p:txBody>
      </p:sp>
      <p:sp>
        <p:nvSpPr>
          <p:cNvPr id="12" name="Text 9"/>
          <p:cNvSpPr/>
          <p:nvPr/>
        </p:nvSpPr>
        <p:spPr>
          <a:xfrm>
            <a:off x="777121" y="6910388"/>
            <a:ext cx="3628311" cy="710565"/>
          </a:xfrm>
          <a:prstGeom prst="rect">
            <a:avLst/>
          </a:prstGeom>
          <a:noFill/>
        </p:spPr>
        <p:txBody>
          <a:bodyPr wrap="square" lIns="0" tIns="0" rIns="0" bIns="0" rtlCol="0" anchor="t"/>
          <a:lstStyle/>
          <a:p>
            <a:pPr marL="0" indent="0" algn="ctr">
              <a:lnSpc>
                <a:spcPts val="2750"/>
              </a:lnSpc>
              <a:buNone/>
            </a:pPr>
            <a:r>
              <a:rPr lang="en-US" sz="17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Trading occurs anytime, anywhere globally.</a:t>
            </a:r>
            <a:endParaRPr lang="en-US" sz="1700" dirty="0"/>
          </a:p>
        </p:txBody>
      </p:sp>
      <p:sp>
        <p:nvSpPr>
          <p:cNvPr id="13" name="Text 10"/>
          <p:cNvSpPr/>
          <p:nvPr/>
        </p:nvSpPr>
        <p:spPr>
          <a:xfrm>
            <a:off x="4738449" y="5420201"/>
            <a:ext cx="3628430" cy="732711"/>
          </a:xfrm>
          <a:prstGeom prst="rect">
            <a:avLst/>
          </a:prstGeom>
          <a:noFill/>
        </p:spPr>
        <p:txBody>
          <a:bodyPr wrap="none" lIns="0" tIns="0" rIns="0" bIns="0" rtlCol="0" anchor="t"/>
          <a:lstStyle/>
          <a:p>
            <a:pPr marL="0" indent="0" algn="ctr">
              <a:lnSpc>
                <a:spcPts val="5750"/>
              </a:lnSpc>
              <a:buNone/>
            </a:pPr>
            <a:r>
              <a:rPr lang="en-US" sz="57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10%</a:t>
            </a:r>
            <a:endParaRPr lang="en-US" sz="5750" dirty="0"/>
          </a:p>
        </p:txBody>
      </p:sp>
      <p:sp>
        <p:nvSpPr>
          <p:cNvPr id="14" name="Text 11"/>
          <p:cNvSpPr/>
          <p:nvPr/>
        </p:nvSpPr>
        <p:spPr>
          <a:xfrm>
            <a:off x="5164812" y="6430328"/>
            <a:ext cx="2775585" cy="346829"/>
          </a:xfrm>
          <a:prstGeom prst="rect">
            <a:avLst/>
          </a:prstGeom>
          <a:noFill/>
        </p:spPr>
        <p:txBody>
          <a:bodyPr wrap="none" lIns="0" tIns="0" rIns="0" bIns="0" rtlCol="0" anchor="t"/>
          <a:lstStyle/>
          <a:p>
            <a:pPr marL="0" indent="0" algn="ctr">
              <a:lnSpc>
                <a:spcPts val="2700"/>
              </a:lnSpc>
              <a:buNone/>
            </a:pPr>
            <a:r>
              <a:rPr lang="en-US" sz="21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Reduced Costs</a:t>
            </a:r>
            <a:endParaRPr lang="en-US" sz="2150" dirty="0"/>
          </a:p>
        </p:txBody>
      </p:sp>
      <p:sp>
        <p:nvSpPr>
          <p:cNvPr id="15" name="Text 12"/>
          <p:cNvSpPr/>
          <p:nvPr/>
        </p:nvSpPr>
        <p:spPr>
          <a:xfrm>
            <a:off x="4738449" y="6910388"/>
            <a:ext cx="3628430" cy="710565"/>
          </a:xfrm>
          <a:prstGeom prst="rect">
            <a:avLst/>
          </a:prstGeom>
          <a:noFill/>
        </p:spPr>
        <p:txBody>
          <a:bodyPr wrap="square" lIns="0" tIns="0" rIns="0" bIns="0" rtlCol="0" anchor="t"/>
          <a:lstStyle/>
          <a:p>
            <a:pPr marL="0" indent="0" algn="ctr">
              <a:lnSpc>
                <a:spcPts val="2750"/>
              </a:lnSpc>
              <a:buNone/>
            </a:pPr>
            <a:r>
              <a:rPr lang="en-US" sz="17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Transaction fees drop due to automation.</a:t>
            </a:r>
            <a:endParaRPr lang="en-US" sz="17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3798" y="1558052"/>
            <a:ext cx="11517273" cy="771287"/>
          </a:xfrm>
          <a:prstGeom prst="rect">
            <a:avLst/>
          </a:prstGeom>
          <a:noFill/>
        </p:spPr>
        <p:txBody>
          <a:bodyPr wrap="none" lIns="0" tIns="0" rIns="0" bIns="0" rtlCol="0" anchor="t"/>
          <a:lstStyle/>
          <a:p>
            <a:pPr marL="0" indent="0">
              <a:lnSpc>
                <a:spcPts val="6050"/>
              </a:lnSpc>
              <a:buNone/>
            </a:pPr>
            <a:r>
              <a:rPr lang="en-US" sz="4850" dirty="0">
                <a:solidFill>
                  <a:srgbClr val="F5F0F0"/>
                </a:solidFill>
                <a:latin typeface="Nunito Semi Bold" pitchFamily="34" charset="0"/>
                <a:ea typeface="Merriweather" panose="00000500000000000000" pitchFamily="34" charset="-122"/>
                <a:cs typeface="Nunito Semi Bold" pitchFamily="34" charset="0"/>
              </a:rPr>
              <a:t>Fractional Ownership and Investment</a:t>
            </a:r>
            <a:endParaRPr lang="en-US" sz="4850" dirty="0">
              <a:latin typeface="Nunito Semi Bold" pitchFamily="34" charset="0"/>
              <a:cs typeface="Nunito Semi Bold" pitchFamily="34" charset="0"/>
            </a:endParaRPr>
          </a:p>
        </p:txBody>
      </p:sp>
      <p:pic>
        <p:nvPicPr>
          <p:cNvPr id="3" name="Image 0" descr="preencoded.png"/>
          <p:cNvPicPr>
            <a:picLocks noChangeAspect="1"/>
          </p:cNvPicPr>
          <p:nvPr/>
        </p:nvPicPr>
        <p:blipFill>
          <a:blip r:embed="rId1"/>
          <a:stretch>
            <a:fillRect/>
          </a:stretch>
        </p:blipFill>
        <p:spPr>
          <a:xfrm>
            <a:off x="863798" y="2822972"/>
            <a:ext cx="2947987" cy="1821894"/>
          </a:xfrm>
          <a:prstGeom prst="rect">
            <a:avLst/>
          </a:prstGeom>
        </p:spPr>
      </p:pic>
      <p:sp>
        <p:nvSpPr>
          <p:cNvPr id="4" name="Text 1"/>
          <p:cNvSpPr/>
          <p:nvPr/>
        </p:nvSpPr>
        <p:spPr>
          <a:xfrm>
            <a:off x="863798" y="4953357"/>
            <a:ext cx="2947987" cy="385524"/>
          </a:xfrm>
          <a:prstGeom prst="rect">
            <a:avLst/>
          </a:prstGeom>
          <a:noFill/>
        </p:spPr>
        <p:txBody>
          <a:bodyPr wrap="none" lIns="0" tIns="0" rIns="0" bIns="0" rtlCol="0" anchor="t"/>
          <a:lstStyle/>
          <a:p>
            <a:pPr marL="0" indent="0" algn="l">
              <a:lnSpc>
                <a:spcPts val="3000"/>
              </a:lnSpc>
              <a:buNone/>
            </a:pPr>
            <a:r>
              <a:rPr lang="en-US" sz="24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Accessibility</a:t>
            </a:r>
            <a:endParaRPr lang="en-US" sz="2400" dirty="0"/>
          </a:p>
        </p:txBody>
      </p:sp>
      <p:sp>
        <p:nvSpPr>
          <p:cNvPr id="5" name="Text 2"/>
          <p:cNvSpPr/>
          <p:nvPr/>
        </p:nvSpPr>
        <p:spPr>
          <a:xfrm>
            <a:off x="863798" y="5486876"/>
            <a:ext cx="2947987" cy="789622"/>
          </a:xfrm>
          <a:prstGeom prst="rect">
            <a:avLst/>
          </a:prstGeom>
          <a:noFill/>
        </p:spPr>
        <p:txBody>
          <a:bodyPr wrap="square" lIns="0" tIns="0" rIns="0" bIns="0" rtlCol="0" anchor="t"/>
          <a:lstStyle/>
          <a:p>
            <a:pPr marL="0" indent="0" algn="l">
              <a:lnSpc>
                <a:spcPts val="3100"/>
              </a:lnSpc>
              <a:buNone/>
            </a:pPr>
            <a:r>
              <a:rPr lang="en-US" sz="19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Lower barriers to entry for investors.</a:t>
            </a:r>
            <a:endParaRPr lang="en-US" sz="1900" dirty="0"/>
          </a:p>
        </p:txBody>
      </p:sp>
      <p:pic>
        <p:nvPicPr>
          <p:cNvPr id="6" name="Image 1" descr="preencoded.png"/>
          <p:cNvPicPr>
            <a:picLocks noChangeAspect="1"/>
          </p:cNvPicPr>
          <p:nvPr/>
        </p:nvPicPr>
        <p:blipFill>
          <a:blip r:embed="rId2"/>
          <a:stretch>
            <a:fillRect/>
          </a:stretch>
        </p:blipFill>
        <p:spPr>
          <a:xfrm>
            <a:off x="4181951" y="2822972"/>
            <a:ext cx="2948107" cy="1822013"/>
          </a:xfrm>
          <a:prstGeom prst="rect">
            <a:avLst/>
          </a:prstGeom>
        </p:spPr>
      </p:pic>
      <p:sp>
        <p:nvSpPr>
          <p:cNvPr id="7" name="Text 3"/>
          <p:cNvSpPr/>
          <p:nvPr/>
        </p:nvSpPr>
        <p:spPr>
          <a:xfrm>
            <a:off x="4181951" y="4953476"/>
            <a:ext cx="2948107" cy="385524"/>
          </a:xfrm>
          <a:prstGeom prst="rect">
            <a:avLst/>
          </a:prstGeom>
          <a:noFill/>
        </p:spPr>
        <p:txBody>
          <a:bodyPr wrap="none" lIns="0" tIns="0" rIns="0" bIns="0" rtlCol="0" anchor="t"/>
          <a:lstStyle/>
          <a:p>
            <a:pPr marL="0" indent="0" algn="l">
              <a:lnSpc>
                <a:spcPts val="3000"/>
              </a:lnSpc>
              <a:buNone/>
            </a:pPr>
            <a:r>
              <a:rPr lang="en-US" sz="24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Diversification</a:t>
            </a:r>
            <a:endParaRPr lang="en-US" sz="2400" dirty="0"/>
          </a:p>
        </p:txBody>
      </p:sp>
      <p:sp>
        <p:nvSpPr>
          <p:cNvPr id="8" name="Text 4"/>
          <p:cNvSpPr/>
          <p:nvPr/>
        </p:nvSpPr>
        <p:spPr>
          <a:xfrm>
            <a:off x="4181951" y="5486995"/>
            <a:ext cx="2948107" cy="789622"/>
          </a:xfrm>
          <a:prstGeom prst="rect">
            <a:avLst/>
          </a:prstGeom>
          <a:noFill/>
        </p:spPr>
        <p:txBody>
          <a:bodyPr wrap="square" lIns="0" tIns="0" rIns="0" bIns="0" rtlCol="0" anchor="t"/>
          <a:lstStyle/>
          <a:p>
            <a:pPr marL="0" indent="0" algn="l">
              <a:lnSpc>
                <a:spcPts val="3100"/>
              </a:lnSpc>
              <a:buNone/>
            </a:pPr>
            <a:r>
              <a:rPr lang="en-US" sz="19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Spread risk across multiple properties.</a:t>
            </a:r>
            <a:endParaRPr lang="en-US" sz="1900" dirty="0"/>
          </a:p>
        </p:txBody>
      </p:sp>
      <p:pic>
        <p:nvPicPr>
          <p:cNvPr id="9" name="Image 2" descr="preencoded.png"/>
          <p:cNvPicPr>
            <a:picLocks noChangeAspect="1"/>
          </p:cNvPicPr>
          <p:nvPr/>
        </p:nvPicPr>
        <p:blipFill>
          <a:blip r:embed="rId3"/>
          <a:stretch>
            <a:fillRect/>
          </a:stretch>
        </p:blipFill>
        <p:spPr>
          <a:xfrm>
            <a:off x="7500223" y="2822972"/>
            <a:ext cx="2948107" cy="1822013"/>
          </a:xfrm>
          <a:prstGeom prst="rect">
            <a:avLst/>
          </a:prstGeom>
        </p:spPr>
      </p:pic>
      <p:sp>
        <p:nvSpPr>
          <p:cNvPr id="10" name="Text 5"/>
          <p:cNvSpPr/>
          <p:nvPr/>
        </p:nvSpPr>
        <p:spPr>
          <a:xfrm>
            <a:off x="7500223" y="4953476"/>
            <a:ext cx="2948107" cy="385524"/>
          </a:xfrm>
          <a:prstGeom prst="rect">
            <a:avLst/>
          </a:prstGeom>
          <a:noFill/>
        </p:spPr>
        <p:txBody>
          <a:bodyPr wrap="none" lIns="0" tIns="0" rIns="0" bIns="0" rtlCol="0" anchor="t"/>
          <a:lstStyle/>
          <a:p>
            <a:pPr marL="0" indent="0" algn="l">
              <a:lnSpc>
                <a:spcPts val="3000"/>
              </a:lnSpc>
              <a:buNone/>
            </a:pPr>
            <a:r>
              <a:rPr lang="en-US" sz="24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Liquidity</a:t>
            </a:r>
            <a:endParaRPr lang="en-US" sz="2400" dirty="0"/>
          </a:p>
        </p:txBody>
      </p:sp>
      <p:sp>
        <p:nvSpPr>
          <p:cNvPr id="11" name="Text 6"/>
          <p:cNvSpPr/>
          <p:nvPr/>
        </p:nvSpPr>
        <p:spPr>
          <a:xfrm>
            <a:off x="7500223" y="5486995"/>
            <a:ext cx="2948107" cy="789622"/>
          </a:xfrm>
          <a:prstGeom prst="rect">
            <a:avLst/>
          </a:prstGeom>
          <a:noFill/>
        </p:spPr>
        <p:txBody>
          <a:bodyPr wrap="square" lIns="0" tIns="0" rIns="0" bIns="0" rtlCol="0" anchor="t"/>
          <a:lstStyle/>
          <a:p>
            <a:pPr marL="0" indent="0" algn="l">
              <a:lnSpc>
                <a:spcPts val="3100"/>
              </a:lnSpc>
              <a:buNone/>
            </a:pPr>
            <a:r>
              <a:rPr lang="en-US" sz="19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Easier to buy and sell fractional shares.</a:t>
            </a:r>
            <a:endParaRPr lang="en-US" sz="1900" dirty="0"/>
          </a:p>
        </p:txBody>
      </p:sp>
      <p:pic>
        <p:nvPicPr>
          <p:cNvPr id="12" name="Image 3" descr="preencoded.png"/>
          <p:cNvPicPr>
            <a:picLocks noChangeAspect="1"/>
          </p:cNvPicPr>
          <p:nvPr/>
        </p:nvPicPr>
        <p:blipFill>
          <a:blip r:embed="rId4"/>
          <a:stretch>
            <a:fillRect/>
          </a:stretch>
        </p:blipFill>
        <p:spPr>
          <a:xfrm>
            <a:off x="10818495" y="2822972"/>
            <a:ext cx="2948107" cy="1822013"/>
          </a:xfrm>
          <a:prstGeom prst="rect">
            <a:avLst/>
          </a:prstGeom>
        </p:spPr>
      </p:pic>
      <p:sp>
        <p:nvSpPr>
          <p:cNvPr id="13" name="Text 7"/>
          <p:cNvSpPr/>
          <p:nvPr/>
        </p:nvSpPr>
        <p:spPr>
          <a:xfrm>
            <a:off x="10818495" y="4953476"/>
            <a:ext cx="2948107" cy="385524"/>
          </a:xfrm>
          <a:prstGeom prst="rect">
            <a:avLst/>
          </a:prstGeom>
          <a:noFill/>
        </p:spPr>
        <p:txBody>
          <a:bodyPr wrap="none" lIns="0" tIns="0" rIns="0" bIns="0" rtlCol="0" anchor="t"/>
          <a:lstStyle/>
          <a:p>
            <a:pPr marL="0" indent="0" algn="l">
              <a:lnSpc>
                <a:spcPts val="3000"/>
              </a:lnSpc>
              <a:buNone/>
            </a:pPr>
            <a:r>
              <a:rPr lang="en-US" sz="24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Potential Returns</a:t>
            </a:r>
            <a:endParaRPr lang="en-US" sz="2400" dirty="0"/>
          </a:p>
        </p:txBody>
      </p:sp>
      <p:sp>
        <p:nvSpPr>
          <p:cNvPr id="14" name="Text 8"/>
          <p:cNvSpPr/>
          <p:nvPr/>
        </p:nvSpPr>
        <p:spPr>
          <a:xfrm>
            <a:off x="10818495" y="5486995"/>
            <a:ext cx="2948107" cy="1184434"/>
          </a:xfrm>
          <a:prstGeom prst="rect">
            <a:avLst/>
          </a:prstGeom>
          <a:noFill/>
        </p:spPr>
        <p:txBody>
          <a:bodyPr wrap="square" lIns="0" tIns="0" rIns="0" bIns="0" rtlCol="0" anchor="t"/>
          <a:lstStyle/>
          <a:p>
            <a:pPr marL="0" indent="0" algn="l">
              <a:lnSpc>
                <a:spcPts val="3100"/>
              </a:lnSpc>
              <a:buNone/>
            </a:pPr>
            <a:r>
              <a:rPr lang="en-US" sz="19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Share in rental income and property appreciation.</a:t>
            </a:r>
            <a:endParaRPr lang="en-US" sz="1900" dirty="0"/>
          </a:p>
        </p:txBody>
      </p:sp>
      <p:sp>
        <p:nvSpPr>
          <p:cNvPr id="23" name="Rectangles 22"/>
          <p:cNvSpPr/>
          <p:nvPr/>
        </p:nvSpPr>
        <p:spPr>
          <a:xfrm>
            <a:off x="12853670" y="7754620"/>
            <a:ext cx="1729740" cy="356870"/>
          </a:xfrm>
          <a:prstGeom prst="rect">
            <a:avLst/>
          </a:prstGeom>
          <a:solidFill>
            <a:srgbClr val="01012D"/>
          </a:solidFill>
          <a:ln>
            <a:solidFill>
              <a:srgbClr val="01012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3798" y="1418868"/>
            <a:ext cx="8331160" cy="771287"/>
          </a:xfrm>
          <a:prstGeom prst="rect">
            <a:avLst/>
          </a:prstGeom>
          <a:noFill/>
        </p:spPr>
        <p:txBody>
          <a:bodyPr wrap="none" lIns="0" tIns="0" rIns="0" bIns="0" rtlCol="0" anchor="t"/>
          <a:lstStyle/>
          <a:p>
            <a:pPr marL="0" indent="0">
              <a:lnSpc>
                <a:spcPts val="6050"/>
              </a:lnSpc>
              <a:buNone/>
            </a:pPr>
            <a:r>
              <a:rPr lang="en-US" sz="4850" dirty="0">
                <a:solidFill>
                  <a:srgbClr val="F5F0F0"/>
                </a:solidFill>
                <a:latin typeface="Nunito Semi Bold" pitchFamily="34" charset="0"/>
                <a:ea typeface="Merriweather" panose="00000500000000000000" pitchFamily="34" charset="-122"/>
                <a:cs typeface="Nunito Semi Bold" pitchFamily="34" charset="0"/>
              </a:rPr>
              <a:t>Challenges and Limitations</a:t>
            </a:r>
            <a:endParaRPr lang="en-US" sz="4850" dirty="0">
              <a:latin typeface="Nunito Semi Bold" pitchFamily="34" charset="0"/>
              <a:cs typeface="Nunito Semi Bold" pitchFamily="34" charset="0"/>
            </a:endParaRPr>
          </a:p>
        </p:txBody>
      </p:sp>
      <p:sp>
        <p:nvSpPr>
          <p:cNvPr id="3" name="Text 1"/>
          <p:cNvSpPr/>
          <p:nvPr/>
        </p:nvSpPr>
        <p:spPr>
          <a:xfrm>
            <a:off x="863798" y="2807137"/>
            <a:ext cx="2774037" cy="771049"/>
          </a:xfrm>
          <a:prstGeom prst="rect">
            <a:avLst/>
          </a:prstGeom>
          <a:noFill/>
        </p:spPr>
        <p:txBody>
          <a:bodyPr wrap="square" lIns="0" tIns="0" rIns="0" bIns="0" rtlCol="0" anchor="t"/>
          <a:lstStyle/>
          <a:p>
            <a:pPr marL="0" indent="0">
              <a:lnSpc>
                <a:spcPts val="3000"/>
              </a:lnSpc>
              <a:buNone/>
            </a:pPr>
            <a:r>
              <a:rPr lang="en-US" sz="240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rPr>
              <a:t>Scalability and Cost</a:t>
            </a:r>
            <a:endParaRPr lang="en-US" sz="2400" dirty="0"/>
          </a:p>
        </p:txBody>
      </p:sp>
      <p:sp>
        <p:nvSpPr>
          <p:cNvPr id="4" name="Text 2"/>
          <p:cNvSpPr/>
          <p:nvPr/>
        </p:nvSpPr>
        <p:spPr>
          <a:xfrm>
            <a:off x="863798" y="3825002"/>
            <a:ext cx="2774037" cy="2763679"/>
          </a:xfrm>
          <a:prstGeom prst="rect">
            <a:avLst/>
          </a:prstGeom>
          <a:noFill/>
        </p:spPr>
        <p:txBody>
          <a:bodyPr wrap="square" lIns="0" tIns="0" rIns="0" bIns="0" rtlCol="0" anchor="t"/>
          <a:lstStyle/>
          <a:p>
            <a:pPr marL="0" indent="0">
              <a:lnSpc>
                <a:spcPts val="3100"/>
              </a:lnSpc>
              <a:buNone/>
            </a:pPr>
            <a:r>
              <a:rPr lang="en-US" sz="19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Handling large real estate datasets can be expensive. Transaction speeds may need improvement for widespread adoption.</a:t>
            </a:r>
            <a:endParaRPr lang="en-US" sz="1900" dirty="0"/>
          </a:p>
        </p:txBody>
      </p:sp>
      <p:sp>
        <p:nvSpPr>
          <p:cNvPr id="5" name="Text 3"/>
          <p:cNvSpPr/>
          <p:nvPr/>
        </p:nvSpPr>
        <p:spPr>
          <a:xfrm>
            <a:off x="4247674" y="2807137"/>
            <a:ext cx="2774037" cy="771049"/>
          </a:xfrm>
          <a:prstGeom prst="rect">
            <a:avLst/>
          </a:prstGeom>
          <a:noFill/>
        </p:spPr>
        <p:txBody>
          <a:bodyPr wrap="square" lIns="0" tIns="0" rIns="0" bIns="0" rtlCol="0" anchor="t"/>
          <a:lstStyle/>
          <a:p>
            <a:pPr marL="0" indent="0">
              <a:lnSpc>
                <a:spcPts val="3000"/>
              </a:lnSpc>
              <a:buNone/>
            </a:pPr>
            <a:r>
              <a:rPr lang="en-US" sz="240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rPr>
              <a:t>Regulatory Uncertainty</a:t>
            </a:r>
            <a:endParaRPr lang="en-US" sz="2400" dirty="0"/>
          </a:p>
        </p:txBody>
      </p:sp>
      <p:sp>
        <p:nvSpPr>
          <p:cNvPr id="6" name="Text 4"/>
          <p:cNvSpPr/>
          <p:nvPr/>
        </p:nvSpPr>
        <p:spPr>
          <a:xfrm>
            <a:off x="4247674" y="3825002"/>
            <a:ext cx="2774037" cy="2763679"/>
          </a:xfrm>
          <a:prstGeom prst="rect">
            <a:avLst/>
          </a:prstGeom>
          <a:noFill/>
        </p:spPr>
        <p:txBody>
          <a:bodyPr wrap="square" lIns="0" tIns="0" rIns="0" bIns="0" rtlCol="0" anchor="t"/>
          <a:lstStyle/>
          <a:p>
            <a:pPr marL="0" indent="0">
              <a:lnSpc>
                <a:spcPts val="3100"/>
              </a:lnSpc>
              <a:buNone/>
            </a:pPr>
            <a:r>
              <a:rPr lang="en-US" sz="19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Clear legal frameworks are crucial. Existing regulations may not fully address blockchain's implications.</a:t>
            </a:r>
            <a:endParaRPr lang="en-US" sz="1900" dirty="0"/>
          </a:p>
        </p:txBody>
      </p:sp>
      <p:sp>
        <p:nvSpPr>
          <p:cNvPr id="7" name="Text 5"/>
          <p:cNvSpPr/>
          <p:nvPr/>
        </p:nvSpPr>
        <p:spPr>
          <a:xfrm>
            <a:off x="7631549" y="2807137"/>
            <a:ext cx="2774037" cy="771049"/>
          </a:xfrm>
          <a:prstGeom prst="rect">
            <a:avLst/>
          </a:prstGeom>
          <a:noFill/>
        </p:spPr>
        <p:txBody>
          <a:bodyPr wrap="square" lIns="0" tIns="0" rIns="0" bIns="0" rtlCol="0" anchor="t"/>
          <a:lstStyle/>
          <a:p>
            <a:pPr marL="0" indent="0">
              <a:lnSpc>
                <a:spcPts val="3000"/>
              </a:lnSpc>
              <a:buNone/>
            </a:pPr>
            <a:r>
              <a:rPr lang="en-US" sz="240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rPr>
              <a:t>Technological Complexity</a:t>
            </a:r>
            <a:endParaRPr lang="en-US" sz="2400" dirty="0"/>
          </a:p>
        </p:txBody>
      </p:sp>
      <p:sp>
        <p:nvSpPr>
          <p:cNvPr id="8" name="Text 6"/>
          <p:cNvSpPr/>
          <p:nvPr/>
        </p:nvSpPr>
        <p:spPr>
          <a:xfrm>
            <a:off x="7631549" y="3825002"/>
            <a:ext cx="2774037" cy="1974056"/>
          </a:xfrm>
          <a:prstGeom prst="rect">
            <a:avLst/>
          </a:prstGeom>
          <a:noFill/>
        </p:spPr>
        <p:txBody>
          <a:bodyPr wrap="square" lIns="0" tIns="0" rIns="0" bIns="0" rtlCol="0" anchor="t"/>
          <a:lstStyle/>
          <a:p>
            <a:pPr marL="0" indent="0">
              <a:lnSpc>
                <a:spcPts val="3100"/>
              </a:lnSpc>
              <a:buNone/>
            </a:pPr>
            <a:r>
              <a:rPr lang="en-US" sz="19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Blockchain technology requires specialized expertise. Integration with existing systems can be complex.</a:t>
            </a:r>
            <a:endParaRPr lang="en-US" sz="1900" dirty="0"/>
          </a:p>
        </p:txBody>
      </p:sp>
      <p:sp>
        <p:nvSpPr>
          <p:cNvPr id="9" name="Text 7"/>
          <p:cNvSpPr/>
          <p:nvPr/>
        </p:nvSpPr>
        <p:spPr>
          <a:xfrm>
            <a:off x="11015424" y="2807137"/>
            <a:ext cx="2774037" cy="771049"/>
          </a:xfrm>
          <a:prstGeom prst="rect">
            <a:avLst/>
          </a:prstGeom>
          <a:noFill/>
        </p:spPr>
        <p:txBody>
          <a:bodyPr wrap="square" lIns="0" tIns="0" rIns="0" bIns="0" rtlCol="0" anchor="t"/>
          <a:lstStyle/>
          <a:p>
            <a:pPr marL="0" indent="0">
              <a:lnSpc>
                <a:spcPts val="3000"/>
              </a:lnSpc>
              <a:buNone/>
            </a:pPr>
            <a:r>
              <a:rPr lang="en-US" sz="240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rPr>
              <a:t>Interoperability Issues</a:t>
            </a:r>
            <a:endParaRPr lang="en-US" sz="2400" dirty="0"/>
          </a:p>
        </p:txBody>
      </p:sp>
      <p:sp>
        <p:nvSpPr>
          <p:cNvPr id="10" name="Text 8"/>
          <p:cNvSpPr/>
          <p:nvPr/>
        </p:nvSpPr>
        <p:spPr>
          <a:xfrm>
            <a:off x="11015424" y="3825002"/>
            <a:ext cx="2774037" cy="2368868"/>
          </a:xfrm>
          <a:prstGeom prst="rect">
            <a:avLst/>
          </a:prstGeom>
          <a:noFill/>
        </p:spPr>
        <p:txBody>
          <a:bodyPr wrap="square" lIns="0" tIns="0" rIns="0" bIns="0" rtlCol="0" anchor="t"/>
          <a:lstStyle/>
          <a:p>
            <a:pPr marL="0" indent="0">
              <a:lnSpc>
                <a:spcPts val="3100"/>
              </a:lnSpc>
              <a:buNone/>
            </a:pPr>
            <a:r>
              <a:rPr lang="en-US" sz="19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Different blockchain platforms may not communicate easily. Standardization is needed for seamless transactions.</a:t>
            </a:r>
            <a:endParaRPr lang="en-US" sz="1900" dirty="0"/>
          </a:p>
        </p:txBody>
      </p:sp>
      <p:sp>
        <p:nvSpPr>
          <p:cNvPr id="23" name="Rectangles 22"/>
          <p:cNvSpPr/>
          <p:nvPr/>
        </p:nvSpPr>
        <p:spPr>
          <a:xfrm>
            <a:off x="12853670" y="7754620"/>
            <a:ext cx="1729740" cy="356870"/>
          </a:xfrm>
          <a:prstGeom prst="rect">
            <a:avLst/>
          </a:prstGeom>
          <a:solidFill>
            <a:srgbClr val="01012D"/>
          </a:solidFill>
          <a:ln>
            <a:solidFill>
              <a:srgbClr val="01012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27817" y="493276"/>
            <a:ext cx="8223052" cy="560546"/>
          </a:xfrm>
          <a:prstGeom prst="rect">
            <a:avLst/>
          </a:prstGeom>
          <a:noFill/>
        </p:spPr>
        <p:txBody>
          <a:bodyPr wrap="none" lIns="0" tIns="0" rIns="0" bIns="0" rtlCol="0" anchor="t"/>
          <a:lstStyle/>
          <a:p>
            <a:pPr marL="0" indent="0">
              <a:lnSpc>
                <a:spcPts val="4400"/>
              </a:lnSpc>
              <a:buNone/>
            </a:pPr>
            <a:r>
              <a:rPr lang="en-US" sz="3500" dirty="0">
                <a:solidFill>
                  <a:srgbClr val="F5F0F0"/>
                </a:solidFill>
                <a:latin typeface="Nunito Semi Bold" pitchFamily="34" charset="0"/>
                <a:ea typeface="Merriweather" panose="00000500000000000000" pitchFamily="34" charset="-122"/>
                <a:cs typeface="Nunito Semi Bold" pitchFamily="34" charset="0"/>
              </a:rPr>
              <a:t>Future Outlook and Emerging Trends</a:t>
            </a:r>
            <a:endParaRPr lang="en-US" sz="3500" dirty="0">
              <a:latin typeface="Nunito Semi Bold" pitchFamily="34" charset="0"/>
              <a:cs typeface="Nunito Semi Bold" pitchFamily="34" charset="0"/>
            </a:endParaRPr>
          </a:p>
        </p:txBody>
      </p:sp>
      <p:sp>
        <p:nvSpPr>
          <p:cNvPr id="3" name="Text 1"/>
          <p:cNvSpPr/>
          <p:nvPr/>
        </p:nvSpPr>
        <p:spPr>
          <a:xfrm>
            <a:off x="627817" y="1412557"/>
            <a:ext cx="13374767" cy="287060"/>
          </a:xfrm>
          <a:prstGeom prst="rect">
            <a:avLst/>
          </a:prstGeom>
          <a:noFill/>
        </p:spPr>
        <p:txBody>
          <a:bodyPr wrap="none" lIns="0" tIns="0" rIns="0" bIns="0" rtlCol="0" anchor="t"/>
          <a:lstStyle/>
          <a:p>
            <a:pPr marL="0" indent="0">
              <a:lnSpc>
                <a:spcPts val="2250"/>
              </a:lnSpc>
              <a:buNone/>
            </a:pPr>
            <a:r>
              <a:rPr lang="en-US" sz="14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Blockchain technology in real estate is rapidly evolving.</a:t>
            </a:r>
            <a:endParaRPr lang="en-US" sz="1400" dirty="0"/>
          </a:p>
        </p:txBody>
      </p:sp>
      <p:pic>
        <p:nvPicPr>
          <p:cNvPr id="4" name="Image 0" descr="preencoded.png"/>
          <p:cNvPicPr>
            <a:picLocks noChangeAspect="1"/>
          </p:cNvPicPr>
          <p:nvPr/>
        </p:nvPicPr>
        <p:blipFill>
          <a:blip r:embed="rId1"/>
          <a:stretch>
            <a:fillRect/>
          </a:stretch>
        </p:blipFill>
        <p:spPr>
          <a:xfrm>
            <a:off x="3309342" y="1901428"/>
            <a:ext cx="1277303" cy="1421963"/>
          </a:xfrm>
          <a:prstGeom prst="rect">
            <a:avLst/>
          </a:prstGeom>
        </p:spPr>
      </p:pic>
      <p:sp>
        <p:nvSpPr>
          <p:cNvPr id="5" name="Text 2"/>
          <p:cNvSpPr/>
          <p:nvPr/>
        </p:nvSpPr>
        <p:spPr>
          <a:xfrm>
            <a:off x="3921919" y="2366962"/>
            <a:ext cx="98703" cy="358616"/>
          </a:xfrm>
          <a:prstGeom prst="rect">
            <a:avLst/>
          </a:prstGeom>
          <a:noFill/>
        </p:spPr>
        <p:txBody>
          <a:bodyPr wrap="none" lIns="0" tIns="0" rIns="0" bIns="0" rtlCol="0" anchor="t"/>
          <a:lstStyle/>
          <a:p>
            <a:pPr marL="0" indent="0" algn="ctr">
              <a:lnSpc>
                <a:spcPts val="2800"/>
              </a:lnSpc>
              <a:buNone/>
            </a:pPr>
            <a:r>
              <a:rPr lang="en-US" sz="17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1</a:t>
            </a:r>
            <a:endParaRPr lang="en-US" sz="1750" dirty="0"/>
          </a:p>
        </p:txBody>
      </p:sp>
      <p:sp>
        <p:nvSpPr>
          <p:cNvPr id="6" name="Text 3"/>
          <p:cNvSpPr/>
          <p:nvPr/>
        </p:nvSpPr>
        <p:spPr>
          <a:xfrm>
            <a:off x="4812744" y="2080736"/>
            <a:ext cx="2242304" cy="280154"/>
          </a:xfrm>
          <a:prstGeom prst="rect">
            <a:avLst/>
          </a:prstGeom>
          <a:noFill/>
        </p:spPr>
        <p:txBody>
          <a:bodyPr wrap="none" lIns="0" tIns="0" rIns="0" bIns="0" rtlCol="0" anchor="t"/>
          <a:lstStyle/>
          <a:p>
            <a:pPr marL="0" indent="0" algn="l">
              <a:lnSpc>
                <a:spcPts val="2200"/>
              </a:lnSpc>
              <a:buNone/>
            </a:pPr>
            <a:r>
              <a:rPr lang="en-US" sz="17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Wider Adoption</a:t>
            </a:r>
            <a:endParaRPr lang="en-US" sz="1750" dirty="0"/>
          </a:p>
        </p:txBody>
      </p:sp>
      <p:sp>
        <p:nvSpPr>
          <p:cNvPr id="7" name="Text 4"/>
          <p:cNvSpPr/>
          <p:nvPr/>
        </p:nvSpPr>
        <p:spPr>
          <a:xfrm>
            <a:off x="4812744" y="2468523"/>
            <a:ext cx="3666173" cy="287060"/>
          </a:xfrm>
          <a:prstGeom prst="rect">
            <a:avLst/>
          </a:prstGeom>
          <a:noFill/>
        </p:spPr>
        <p:txBody>
          <a:bodyPr wrap="none" lIns="0" tIns="0" rIns="0" bIns="0" rtlCol="0" anchor="t"/>
          <a:lstStyle/>
          <a:p>
            <a:pPr marL="0" indent="0" algn="l">
              <a:lnSpc>
                <a:spcPts val="2250"/>
              </a:lnSpc>
              <a:buNone/>
            </a:pPr>
            <a:r>
              <a:rPr lang="en-US" sz="14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Increased acceptance by industry players.</a:t>
            </a:r>
            <a:endParaRPr lang="en-US" sz="1400" dirty="0"/>
          </a:p>
        </p:txBody>
      </p:sp>
      <p:sp>
        <p:nvSpPr>
          <p:cNvPr id="8" name="Shape 5"/>
          <p:cNvSpPr/>
          <p:nvPr/>
        </p:nvSpPr>
        <p:spPr>
          <a:xfrm>
            <a:off x="4678204" y="2947749"/>
            <a:ext cx="9279612" cy="11430"/>
          </a:xfrm>
          <a:prstGeom prst="roundRect">
            <a:avLst>
              <a:gd name="adj" fmla="val 659182"/>
            </a:avLst>
          </a:prstGeom>
          <a:solidFill>
            <a:srgbClr val="194A99"/>
          </a:solidFill>
        </p:spPr>
      </p:sp>
      <p:pic>
        <p:nvPicPr>
          <p:cNvPr id="9" name="Image 1" descr="preencoded.png"/>
          <p:cNvPicPr>
            <a:picLocks noChangeAspect="1"/>
          </p:cNvPicPr>
          <p:nvPr/>
        </p:nvPicPr>
        <p:blipFill>
          <a:blip r:embed="rId2"/>
          <a:stretch>
            <a:fillRect/>
          </a:stretch>
        </p:blipFill>
        <p:spPr>
          <a:xfrm>
            <a:off x="2647355" y="2979658"/>
            <a:ext cx="2554724" cy="1421963"/>
          </a:xfrm>
          <a:prstGeom prst="rect">
            <a:avLst/>
          </a:prstGeom>
        </p:spPr>
      </p:pic>
      <p:sp>
        <p:nvSpPr>
          <p:cNvPr id="10" name="Text 6"/>
          <p:cNvSpPr/>
          <p:nvPr/>
        </p:nvSpPr>
        <p:spPr>
          <a:xfrm>
            <a:off x="3904298" y="3317081"/>
            <a:ext cx="134064" cy="358616"/>
          </a:xfrm>
          <a:prstGeom prst="rect">
            <a:avLst/>
          </a:prstGeom>
          <a:noFill/>
        </p:spPr>
        <p:txBody>
          <a:bodyPr wrap="none" lIns="0" tIns="0" rIns="0" bIns="0" rtlCol="0" anchor="t"/>
          <a:lstStyle/>
          <a:p>
            <a:pPr marL="0" indent="0" algn="ctr">
              <a:lnSpc>
                <a:spcPts val="2800"/>
              </a:lnSpc>
              <a:buNone/>
            </a:pPr>
            <a:r>
              <a:rPr lang="en-US" sz="17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2</a:t>
            </a:r>
            <a:endParaRPr lang="en-US" sz="1750" dirty="0"/>
          </a:p>
        </p:txBody>
      </p:sp>
      <p:sp>
        <p:nvSpPr>
          <p:cNvPr id="11" name="Text 7"/>
          <p:cNvSpPr/>
          <p:nvPr/>
        </p:nvSpPr>
        <p:spPr>
          <a:xfrm>
            <a:off x="5474851" y="3158966"/>
            <a:ext cx="2287667" cy="280154"/>
          </a:xfrm>
          <a:prstGeom prst="rect">
            <a:avLst/>
          </a:prstGeom>
          <a:noFill/>
        </p:spPr>
        <p:txBody>
          <a:bodyPr wrap="none" lIns="0" tIns="0" rIns="0" bIns="0" rtlCol="0" anchor="t"/>
          <a:lstStyle/>
          <a:p>
            <a:pPr marL="0" indent="0" algn="l">
              <a:lnSpc>
                <a:spcPts val="2200"/>
              </a:lnSpc>
              <a:buNone/>
            </a:pPr>
            <a:r>
              <a:rPr lang="en-US" sz="17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Improved Scalability</a:t>
            </a:r>
            <a:endParaRPr lang="en-US" sz="1750" dirty="0"/>
          </a:p>
        </p:txBody>
      </p:sp>
      <p:sp>
        <p:nvSpPr>
          <p:cNvPr id="12" name="Text 8"/>
          <p:cNvSpPr/>
          <p:nvPr/>
        </p:nvSpPr>
        <p:spPr>
          <a:xfrm>
            <a:off x="5474851" y="3546753"/>
            <a:ext cx="2753678" cy="287060"/>
          </a:xfrm>
          <a:prstGeom prst="rect">
            <a:avLst/>
          </a:prstGeom>
          <a:noFill/>
        </p:spPr>
        <p:txBody>
          <a:bodyPr wrap="none" lIns="0" tIns="0" rIns="0" bIns="0" rtlCol="0" anchor="t"/>
          <a:lstStyle/>
          <a:p>
            <a:pPr marL="0" indent="0" algn="l">
              <a:lnSpc>
                <a:spcPts val="2250"/>
              </a:lnSpc>
              <a:buNone/>
            </a:pPr>
            <a:r>
              <a:rPr lang="en-US" sz="14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Enhanced efficiency and speed.</a:t>
            </a:r>
            <a:endParaRPr lang="en-US" sz="1400" dirty="0"/>
          </a:p>
        </p:txBody>
      </p:sp>
      <p:sp>
        <p:nvSpPr>
          <p:cNvPr id="13" name="Shape 9"/>
          <p:cNvSpPr/>
          <p:nvPr/>
        </p:nvSpPr>
        <p:spPr>
          <a:xfrm>
            <a:off x="5340310" y="4025979"/>
            <a:ext cx="8617506" cy="11430"/>
          </a:xfrm>
          <a:prstGeom prst="roundRect">
            <a:avLst>
              <a:gd name="adj" fmla="val 659182"/>
            </a:avLst>
          </a:prstGeom>
          <a:solidFill>
            <a:srgbClr val="194A99"/>
          </a:solidFill>
        </p:spPr>
      </p:sp>
      <p:pic>
        <p:nvPicPr>
          <p:cNvPr id="14" name="Image 2" descr="preencoded.png"/>
          <p:cNvPicPr>
            <a:picLocks noChangeAspect="1"/>
          </p:cNvPicPr>
          <p:nvPr/>
        </p:nvPicPr>
        <p:blipFill>
          <a:blip r:embed="rId3"/>
          <a:stretch>
            <a:fillRect/>
          </a:stretch>
        </p:blipFill>
        <p:spPr>
          <a:xfrm>
            <a:off x="1985248" y="4057888"/>
            <a:ext cx="3832027" cy="1421963"/>
          </a:xfrm>
          <a:prstGeom prst="rect">
            <a:avLst/>
          </a:prstGeom>
        </p:spPr>
      </p:pic>
      <p:sp>
        <p:nvSpPr>
          <p:cNvPr id="15" name="Text 10"/>
          <p:cNvSpPr/>
          <p:nvPr/>
        </p:nvSpPr>
        <p:spPr>
          <a:xfrm>
            <a:off x="3908584" y="4395311"/>
            <a:ext cx="125492" cy="358616"/>
          </a:xfrm>
          <a:prstGeom prst="rect">
            <a:avLst/>
          </a:prstGeom>
          <a:noFill/>
        </p:spPr>
        <p:txBody>
          <a:bodyPr wrap="none" lIns="0" tIns="0" rIns="0" bIns="0" rtlCol="0" anchor="t"/>
          <a:lstStyle/>
          <a:p>
            <a:pPr marL="0" indent="0" algn="ctr">
              <a:lnSpc>
                <a:spcPts val="2800"/>
              </a:lnSpc>
              <a:buNone/>
            </a:pPr>
            <a:r>
              <a:rPr lang="en-US" sz="17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3</a:t>
            </a:r>
            <a:endParaRPr lang="en-US" sz="1750" dirty="0"/>
          </a:p>
        </p:txBody>
      </p:sp>
      <p:sp>
        <p:nvSpPr>
          <p:cNvPr id="16" name="Text 11"/>
          <p:cNvSpPr/>
          <p:nvPr/>
        </p:nvSpPr>
        <p:spPr>
          <a:xfrm>
            <a:off x="6136838" y="4237196"/>
            <a:ext cx="2242304" cy="280154"/>
          </a:xfrm>
          <a:prstGeom prst="rect">
            <a:avLst/>
          </a:prstGeom>
          <a:noFill/>
        </p:spPr>
        <p:txBody>
          <a:bodyPr wrap="none" lIns="0" tIns="0" rIns="0" bIns="0" rtlCol="0" anchor="t"/>
          <a:lstStyle/>
          <a:p>
            <a:pPr marL="0" indent="0" algn="l">
              <a:lnSpc>
                <a:spcPts val="2200"/>
              </a:lnSpc>
              <a:buNone/>
            </a:pPr>
            <a:r>
              <a:rPr lang="en-US" sz="17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Regulatory Clarity</a:t>
            </a:r>
            <a:endParaRPr lang="en-US" sz="1750" dirty="0"/>
          </a:p>
        </p:txBody>
      </p:sp>
      <p:sp>
        <p:nvSpPr>
          <p:cNvPr id="17" name="Text 12"/>
          <p:cNvSpPr/>
          <p:nvPr/>
        </p:nvSpPr>
        <p:spPr>
          <a:xfrm>
            <a:off x="6136838" y="4624983"/>
            <a:ext cx="2970252" cy="287060"/>
          </a:xfrm>
          <a:prstGeom prst="rect">
            <a:avLst/>
          </a:prstGeom>
          <a:noFill/>
        </p:spPr>
        <p:txBody>
          <a:bodyPr wrap="none" lIns="0" tIns="0" rIns="0" bIns="0" rtlCol="0" anchor="t"/>
          <a:lstStyle/>
          <a:p>
            <a:pPr marL="0" indent="0" algn="l">
              <a:lnSpc>
                <a:spcPts val="2250"/>
              </a:lnSpc>
              <a:buNone/>
            </a:pPr>
            <a:r>
              <a:rPr lang="en-US" sz="14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Clearer legal frameworks emerge.</a:t>
            </a:r>
            <a:endParaRPr lang="en-US" sz="1400" dirty="0"/>
          </a:p>
        </p:txBody>
      </p:sp>
      <p:sp>
        <p:nvSpPr>
          <p:cNvPr id="18" name="Shape 13"/>
          <p:cNvSpPr/>
          <p:nvPr/>
        </p:nvSpPr>
        <p:spPr>
          <a:xfrm>
            <a:off x="6002298" y="5104209"/>
            <a:ext cx="7955518" cy="11430"/>
          </a:xfrm>
          <a:prstGeom prst="roundRect">
            <a:avLst>
              <a:gd name="adj" fmla="val 659182"/>
            </a:avLst>
          </a:prstGeom>
          <a:solidFill>
            <a:srgbClr val="194A99"/>
          </a:solidFill>
        </p:spPr>
      </p:sp>
      <p:pic>
        <p:nvPicPr>
          <p:cNvPr id="19" name="Image 3" descr="preencoded.png"/>
          <p:cNvPicPr>
            <a:picLocks noChangeAspect="1"/>
          </p:cNvPicPr>
          <p:nvPr/>
        </p:nvPicPr>
        <p:blipFill>
          <a:blip r:embed="rId4"/>
          <a:stretch>
            <a:fillRect/>
          </a:stretch>
        </p:blipFill>
        <p:spPr>
          <a:xfrm>
            <a:off x="1323261" y="5136118"/>
            <a:ext cx="5109448" cy="1421963"/>
          </a:xfrm>
          <a:prstGeom prst="rect">
            <a:avLst/>
          </a:prstGeom>
        </p:spPr>
      </p:pic>
      <p:sp>
        <p:nvSpPr>
          <p:cNvPr id="20" name="Text 14"/>
          <p:cNvSpPr/>
          <p:nvPr/>
        </p:nvSpPr>
        <p:spPr>
          <a:xfrm>
            <a:off x="3899178" y="5473541"/>
            <a:ext cx="144423" cy="358616"/>
          </a:xfrm>
          <a:prstGeom prst="rect">
            <a:avLst/>
          </a:prstGeom>
          <a:noFill/>
        </p:spPr>
        <p:txBody>
          <a:bodyPr wrap="none" lIns="0" tIns="0" rIns="0" bIns="0" rtlCol="0" anchor="t"/>
          <a:lstStyle/>
          <a:p>
            <a:pPr marL="0" indent="0" algn="ctr">
              <a:lnSpc>
                <a:spcPts val="2800"/>
              </a:lnSpc>
              <a:buNone/>
            </a:pPr>
            <a:r>
              <a:rPr lang="en-US" sz="17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4</a:t>
            </a:r>
            <a:endParaRPr lang="en-US" sz="1750" dirty="0"/>
          </a:p>
        </p:txBody>
      </p:sp>
      <p:sp>
        <p:nvSpPr>
          <p:cNvPr id="21" name="Text 15"/>
          <p:cNvSpPr/>
          <p:nvPr/>
        </p:nvSpPr>
        <p:spPr>
          <a:xfrm>
            <a:off x="6798945" y="5315426"/>
            <a:ext cx="2527459" cy="280154"/>
          </a:xfrm>
          <a:prstGeom prst="rect">
            <a:avLst/>
          </a:prstGeom>
          <a:noFill/>
        </p:spPr>
        <p:txBody>
          <a:bodyPr wrap="none" lIns="0" tIns="0" rIns="0" bIns="0" rtlCol="0" anchor="t"/>
          <a:lstStyle/>
          <a:p>
            <a:pPr marL="0" indent="0" algn="l">
              <a:lnSpc>
                <a:spcPts val="2200"/>
              </a:lnSpc>
              <a:buNone/>
            </a:pPr>
            <a:r>
              <a:rPr lang="en-US" sz="17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Global Interoperability</a:t>
            </a:r>
            <a:endParaRPr lang="en-US" sz="1750" dirty="0"/>
          </a:p>
        </p:txBody>
      </p:sp>
      <p:sp>
        <p:nvSpPr>
          <p:cNvPr id="22" name="Text 16"/>
          <p:cNvSpPr/>
          <p:nvPr/>
        </p:nvSpPr>
        <p:spPr>
          <a:xfrm>
            <a:off x="6798945" y="5703213"/>
            <a:ext cx="3230999" cy="287060"/>
          </a:xfrm>
          <a:prstGeom prst="rect">
            <a:avLst/>
          </a:prstGeom>
          <a:noFill/>
        </p:spPr>
        <p:txBody>
          <a:bodyPr wrap="none" lIns="0" tIns="0" rIns="0" bIns="0" rtlCol="0" anchor="t"/>
          <a:lstStyle/>
          <a:p>
            <a:pPr marL="0" indent="0" algn="l">
              <a:lnSpc>
                <a:spcPts val="2250"/>
              </a:lnSpc>
              <a:buNone/>
            </a:pPr>
            <a:r>
              <a:rPr lang="en-US" sz="14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Seamless cross-border transactions.</a:t>
            </a:r>
            <a:endParaRPr lang="en-US" sz="1400" dirty="0"/>
          </a:p>
        </p:txBody>
      </p:sp>
      <p:sp>
        <p:nvSpPr>
          <p:cNvPr id="23" name="Shape 17"/>
          <p:cNvSpPr/>
          <p:nvPr/>
        </p:nvSpPr>
        <p:spPr>
          <a:xfrm>
            <a:off x="6664404" y="6182439"/>
            <a:ext cx="7293412" cy="11430"/>
          </a:xfrm>
          <a:prstGeom prst="roundRect">
            <a:avLst>
              <a:gd name="adj" fmla="val 659182"/>
            </a:avLst>
          </a:prstGeom>
          <a:solidFill>
            <a:srgbClr val="194A99"/>
          </a:solidFill>
        </p:spPr>
      </p:sp>
      <p:pic>
        <p:nvPicPr>
          <p:cNvPr id="24" name="Image 4" descr="preencoded.png"/>
          <p:cNvPicPr>
            <a:picLocks noChangeAspect="1"/>
          </p:cNvPicPr>
          <p:nvPr/>
        </p:nvPicPr>
        <p:blipFill>
          <a:blip r:embed="rId5"/>
          <a:stretch>
            <a:fillRect/>
          </a:stretch>
        </p:blipFill>
        <p:spPr>
          <a:xfrm>
            <a:off x="661154" y="6214348"/>
            <a:ext cx="6386870" cy="1421963"/>
          </a:xfrm>
          <a:prstGeom prst="rect">
            <a:avLst/>
          </a:prstGeom>
        </p:spPr>
      </p:pic>
      <p:sp>
        <p:nvSpPr>
          <p:cNvPr id="25" name="Text 18"/>
          <p:cNvSpPr/>
          <p:nvPr/>
        </p:nvSpPr>
        <p:spPr>
          <a:xfrm>
            <a:off x="3904774" y="6551771"/>
            <a:ext cx="133112" cy="358616"/>
          </a:xfrm>
          <a:prstGeom prst="rect">
            <a:avLst/>
          </a:prstGeom>
          <a:noFill/>
        </p:spPr>
        <p:txBody>
          <a:bodyPr wrap="none" lIns="0" tIns="0" rIns="0" bIns="0" rtlCol="0" anchor="t"/>
          <a:lstStyle/>
          <a:p>
            <a:pPr marL="0" indent="0" algn="ctr">
              <a:lnSpc>
                <a:spcPts val="2800"/>
              </a:lnSpc>
              <a:buNone/>
            </a:pPr>
            <a:r>
              <a:rPr lang="en-US" sz="17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5</a:t>
            </a:r>
            <a:endParaRPr lang="en-US" sz="1750" dirty="0"/>
          </a:p>
        </p:txBody>
      </p:sp>
      <p:sp>
        <p:nvSpPr>
          <p:cNvPr id="26" name="Text 19"/>
          <p:cNvSpPr/>
          <p:nvPr/>
        </p:nvSpPr>
        <p:spPr>
          <a:xfrm>
            <a:off x="7460933" y="6393656"/>
            <a:ext cx="2242304" cy="280154"/>
          </a:xfrm>
          <a:prstGeom prst="rect">
            <a:avLst/>
          </a:prstGeom>
          <a:noFill/>
        </p:spPr>
        <p:txBody>
          <a:bodyPr wrap="none" lIns="0" tIns="0" rIns="0" bIns="0" rtlCol="0" anchor="t"/>
          <a:lstStyle/>
          <a:p>
            <a:pPr marL="0" indent="0" algn="l">
              <a:lnSpc>
                <a:spcPts val="2200"/>
              </a:lnSpc>
              <a:buNone/>
            </a:pPr>
            <a:r>
              <a:rPr lang="en-US" sz="17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New Applications</a:t>
            </a:r>
            <a:endParaRPr lang="en-US" sz="1750" dirty="0"/>
          </a:p>
        </p:txBody>
      </p:sp>
      <p:sp>
        <p:nvSpPr>
          <p:cNvPr id="27" name="Text 20"/>
          <p:cNvSpPr/>
          <p:nvPr/>
        </p:nvSpPr>
        <p:spPr>
          <a:xfrm>
            <a:off x="7460933" y="6781443"/>
            <a:ext cx="3686770" cy="287060"/>
          </a:xfrm>
          <a:prstGeom prst="rect">
            <a:avLst/>
          </a:prstGeom>
          <a:noFill/>
        </p:spPr>
        <p:txBody>
          <a:bodyPr wrap="none" lIns="0" tIns="0" rIns="0" bIns="0" rtlCol="0" anchor="t"/>
          <a:lstStyle/>
          <a:p>
            <a:pPr marL="0" indent="0" algn="l">
              <a:lnSpc>
                <a:spcPts val="2250"/>
              </a:lnSpc>
              <a:buNone/>
            </a:pPr>
            <a:r>
              <a:rPr lang="en-US" sz="14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Innovative uses in property management.</a:t>
            </a:r>
            <a:endParaRPr lang="en-US" sz="1400" dirty="0"/>
          </a:p>
        </p:txBody>
      </p:sp>
      <p:sp>
        <p:nvSpPr>
          <p:cNvPr id="28" name="Text 21"/>
          <p:cNvSpPr/>
          <p:nvPr/>
        </p:nvSpPr>
        <p:spPr>
          <a:xfrm>
            <a:off x="627817" y="7449622"/>
            <a:ext cx="13374767" cy="287060"/>
          </a:xfrm>
          <a:prstGeom prst="rect">
            <a:avLst/>
          </a:prstGeom>
          <a:noFill/>
        </p:spPr>
        <p:txBody>
          <a:bodyPr wrap="none" lIns="0" tIns="0" rIns="0" bIns="0" rtlCol="0" anchor="t"/>
          <a:lstStyle/>
          <a:p>
            <a:pPr marL="0" indent="0">
              <a:lnSpc>
                <a:spcPts val="2250"/>
              </a:lnSpc>
              <a:buNone/>
            </a:pPr>
            <a:r>
              <a:rPr lang="en-US" sz="14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The future is bright for blockchain in real estate. It promises greater transparency, efficiency, and security.</a:t>
            </a:r>
            <a:endParaRPr lang="en-US" sz="1400" dirty="0"/>
          </a:p>
        </p:txBody>
      </p:sp>
      <p:sp>
        <p:nvSpPr>
          <p:cNvPr id="29" name="Rectangles 28"/>
          <p:cNvSpPr/>
          <p:nvPr/>
        </p:nvSpPr>
        <p:spPr>
          <a:xfrm>
            <a:off x="12853670" y="7754620"/>
            <a:ext cx="1729740" cy="356870"/>
          </a:xfrm>
          <a:prstGeom prst="rect">
            <a:avLst/>
          </a:prstGeom>
          <a:solidFill>
            <a:srgbClr val="01012D"/>
          </a:solidFill>
          <a:ln>
            <a:solidFill>
              <a:srgbClr val="01012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 name="Rectangles 28"/>
          <p:cNvSpPr/>
          <p:nvPr/>
        </p:nvSpPr>
        <p:spPr>
          <a:xfrm>
            <a:off x="12853670" y="7754620"/>
            <a:ext cx="1729740" cy="356870"/>
          </a:xfrm>
          <a:prstGeom prst="rect">
            <a:avLst/>
          </a:prstGeom>
          <a:solidFill>
            <a:srgbClr val="01012D"/>
          </a:solidFill>
          <a:ln>
            <a:solidFill>
              <a:srgbClr val="01012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3435985" y="2512060"/>
            <a:ext cx="8326755" cy="2126615"/>
          </a:xfrm>
          <a:prstGeom prst="rect">
            <a:avLst/>
          </a:prstGeom>
          <a:noFill/>
          <a:ln>
            <a:noFill/>
          </a:ln>
        </p:spPr>
        <p:txBody>
          <a:bodyPr wrap="square" rtlCol="0">
            <a:noAutofit/>
          </a:bodyPr>
          <a:p>
            <a:r>
              <a:rPr lang="en-IN" altLang="en-US" sz="9600">
                <a:solidFill>
                  <a:schemeClr val="bg1"/>
                </a:solidFill>
                <a:latin typeface="Nunito Semi Bold" pitchFamily="34" charset="0"/>
                <a:cs typeface="Nunito Semi Bold" pitchFamily="34" charset="0"/>
              </a:rPr>
              <a:t>THANK YOU</a:t>
            </a:r>
            <a:endParaRPr lang="en-IN" altLang="en-US" sz="9600">
              <a:solidFill>
                <a:schemeClr val="bg1"/>
              </a:solidFill>
              <a:latin typeface="Nunito Semi Bold" pitchFamily="34" charset="0"/>
              <a:cs typeface="Nunito Semi Bold"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2485787"/>
            <a:ext cx="11242477" cy="704017"/>
          </a:xfrm>
          <a:prstGeom prst="rect">
            <a:avLst/>
          </a:prstGeom>
          <a:noFill/>
        </p:spPr>
        <p:txBody>
          <a:bodyPr wrap="none" lIns="0" tIns="0" rIns="0" bIns="0" rtlCol="0" anchor="t"/>
          <a:lstStyle/>
          <a:p>
            <a:pPr marL="0" indent="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Decentralization and the Distributed Ledger</a:t>
            </a:r>
            <a:endParaRPr lang="en-US" sz="4400" dirty="0"/>
          </a:p>
        </p:txBody>
      </p:sp>
      <p:sp>
        <p:nvSpPr>
          <p:cNvPr id="3" name="Text 1"/>
          <p:cNvSpPr/>
          <p:nvPr/>
        </p:nvSpPr>
        <p:spPr>
          <a:xfrm>
            <a:off x="837724" y="3788093"/>
            <a:ext cx="2816185" cy="351949"/>
          </a:xfrm>
          <a:prstGeom prst="rect">
            <a:avLst/>
          </a:prstGeom>
          <a:noFill/>
        </p:spPr>
        <p:txBody>
          <a:bodyPr wrap="none" lIns="0" tIns="0" rIns="0" bIns="0" rtlCol="0" anchor="t"/>
          <a:lstStyle/>
          <a:p>
            <a:pPr marL="0" indent="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Centralized Systems</a:t>
            </a:r>
            <a:endParaRPr lang="en-US" sz="2200" dirty="0"/>
          </a:p>
        </p:txBody>
      </p:sp>
      <p:sp>
        <p:nvSpPr>
          <p:cNvPr id="4" name="Text 2"/>
          <p:cNvSpPr/>
          <p:nvPr/>
        </p:nvSpPr>
        <p:spPr>
          <a:xfrm>
            <a:off x="837724" y="4379357"/>
            <a:ext cx="6185535" cy="1149072"/>
          </a:xfrm>
          <a:prstGeom prst="rect">
            <a:avLst/>
          </a:prstGeom>
          <a:noFill/>
        </p:spPr>
        <p:txBody>
          <a:bodyPr wrap="square" lIns="0" tIns="0" rIns="0" bIns="0" rtlCol="0" anchor="t"/>
          <a:lstStyle/>
          <a:p>
            <a:pPr marL="0" indent="0">
              <a:lnSpc>
                <a:spcPts val="3000"/>
              </a:lnSpc>
              <a:buNone/>
            </a:pPr>
            <a:r>
              <a:rPr lang="en-US" sz="1850" dirty="0">
                <a:solidFill>
                  <a:srgbClr val="FFFFFF"/>
                </a:solidFill>
                <a:latin typeface="PT Sans" panose="020B0703020203020204" pitchFamily="34" charset="0"/>
                <a:ea typeface="PT Sans" panose="020B0703020203020204" pitchFamily="34" charset="-122"/>
                <a:cs typeface="PT Sans" panose="020B0703020203020204" pitchFamily="34" charset="-120"/>
              </a:rPr>
              <a:t>Traditional systems rely on a central authority (e.g., a bank) to control and manage data. This creates single points of failure and vulnerability to manipulation.</a:t>
            </a:r>
            <a:endParaRPr lang="en-US" sz="1850" dirty="0"/>
          </a:p>
        </p:txBody>
      </p:sp>
      <p:sp>
        <p:nvSpPr>
          <p:cNvPr id="5" name="Text 3"/>
          <p:cNvSpPr/>
          <p:nvPr/>
        </p:nvSpPr>
        <p:spPr>
          <a:xfrm>
            <a:off x="7614761" y="3788093"/>
            <a:ext cx="2921079" cy="351949"/>
          </a:xfrm>
          <a:prstGeom prst="rect">
            <a:avLst/>
          </a:prstGeom>
          <a:noFill/>
        </p:spPr>
        <p:txBody>
          <a:bodyPr wrap="none" lIns="0" tIns="0" rIns="0" bIns="0" rtlCol="0" anchor="t"/>
          <a:lstStyle/>
          <a:p>
            <a:pPr marL="0" indent="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Decentralized Systems</a:t>
            </a:r>
            <a:endParaRPr lang="en-US" sz="2200" dirty="0"/>
          </a:p>
        </p:txBody>
      </p:sp>
      <p:sp>
        <p:nvSpPr>
          <p:cNvPr id="6" name="Text 4"/>
          <p:cNvSpPr/>
          <p:nvPr/>
        </p:nvSpPr>
        <p:spPr>
          <a:xfrm>
            <a:off x="7614761" y="4379357"/>
            <a:ext cx="6185535" cy="1149072"/>
          </a:xfrm>
          <a:prstGeom prst="rect">
            <a:avLst/>
          </a:prstGeom>
          <a:noFill/>
        </p:spPr>
        <p:txBody>
          <a:bodyPr wrap="square" lIns="0" tIns="0" rIns="0" bIns="0" rtlCol="0" anchor="t"/>
          <a:lstStyle/>
          <a:p>
            <a:pPr marL="0" indent="0">
              <a:lnSpc>
                <a:spcPts val="3000"/>
              </a:lnSpc>
              <a:buNone/>
            </a:pPr>
            <a:r>
              <a:rPr lang="en-US" sz="1850" dirty="0">
                <a:solidFill>
                  <a:srgbClr val="FFFFFF"/>
                </a:solidFill>
                <a:latin typeface="PT Sans" panose="020B0703020203020204" pitchFamily="34" charset="0"/>
                <a:ea typeface="PT Sans" panose="020B0703020203020204" pitchFamily="34" charset="-122"/>
                <a:cs typeface="PT Sans" panose="020B0703020203020204" pitchFamily="34" charset="-120"/>
              </a:rPr>
              <a:t>Blockchain employs a distributed ledger, replicating data across multiple nodes. This eliminates single points of failure and enhances security and transparency.</a:t>
            </a:r>
            <a:endParaRPr lang="en-US" sz="1850" dirty="0"/>
          </a:p>
        </p:txBody>
      </p:sp>
      <p:sp>
        <p:nvSpPr>
          <p:cNvPr id="23" name="Rectangles 22"/>
          <p:cNvSpPr/>
          <p:nvPr/>
        </p:nvSpPr>
        <p:spPr>
          <a:xfrm>
            <a:off x="12853670" y="7754620"/>
            <a:ext cx="1729740" cy="356870"/>
          </a:xfrm>
          <a:prstGeom prst="rect">
            <a:avLst/>
          </a:prstGeom>
          <a:solidFill>
            <a:srgbClr val="01012D"/>
          </a:solidFill>
          <a:ln>
            <a:solidFill>
              <a:srgbClr val="01012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1942267"/>
            <a:ext cx="12954952" cy="1408033"/>
          </a:xfrm>
          <a:prstGeom prst="rect">
            <a:avLst/>
          </a:prstGeom>
          <a:noFill/>
        </p:spPr>
        <p:txBody>
          <a:bodyPr wrap="square" lIns="0" tIns="0" rIns="0" bIns="0" rtlCol="0" anchor="t"/>
          <a:lstStyle/>
          <a:p>
            <a:pPr marL="0" indent="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How Blockchain Works: Cryptography and Consensus</a:t>
            </a:r>
            <a:endParaRPr lang="en-US" sz="4400" dirty="0"/>
          </a:p>
        </p:txBody>
      </p:sp>
      <p:sp>
        <p:nvSpPr>
          <p:cNvPr id="3" name="Text 1"/>
          <p:cNvSpPr/>
          <p:nvPr/>
        </p:nvSpPr>
        <p:spPr>
          <a:xfrm>
            <a:off x="837724" y="3948589"/>
            <a:ext cx="4215765" cy="351949"/>
          </a:xfrm>
          <a:prstGeom prst="rect">
            <a:avLst/>
          </a:prstGeom>
          <a:noFill/>
        </p:spPr>
        <p:txBody>
          <a:bodyPr wrap="none" lIns="0" tIns="0" rIns="0" bIns="0" rtlCol="0" anchor="t"/>
          <a:lstStyle/>
          <a:p>
            <a:pPr marL="0" indent="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Cryptography: Securing the Data</a:t>
            </a:r>
            <a:endParaRPr lang="en-US" sz="2200" dirty="0"/>
          </a:p>
        </p:txBody>
      </p:sp>
      <p:sp>
        <p:nvSpPr>
          <p:cNvPr id="4" name="Text 2"/>
          <p:cNvSpPr/>
          <p:nvPr/>
        </p:nvSpPr>
        <p:spPr>
          <a:xfrm>
            <a:off x="837724" y="4539853"/>
            <a:ext cx="6185535" cy="1532096"/>
          </a:xfrm>
          <a:prstGeom prst="rect">
            <a:avLst/>
          </a:prstGeom>
          <a:noFill/>
        </p:spPr>
        <p:txBody>
          <a:bodyPr wrap="square" lIns="0" tIns="0" rIns="0" bIns="0" rtlCol="0" anchor="t"/>
          <a:lstStyle/>
          <a:p>
            <a:pPr marL="0" indent="0">
              <a:lnSpc>
                <a:spcPts val="3000"/>
              </a:lnSpc>
              <a:buNone/>
            </a:pPr>
            <a:r>
              <a:rPr lang="en-US" sz="1850" dirty="0">
                <a:solidFill>
                  <a:srgbClr val="FFFFFF"/>
                </a:solidFill>
                <a:latin typeface="PT Sans" panose="020B0703020203020204" pitchFamily="34" charset="0"/>
                <a:ea typeface="PT Sans" panose="020B0703020203020204" pitchFamily="34" charset="-122"/>
                <a:cs typeface="PT Sans" panose="020B0703020203020204" pitchFamily="34" charset="-120"/>
              </a:rPr>
              <a:t>Blockchain uses cryptographic hashing to link blocks together, creating a secure chain. Each block's hash depends on the previous block's data, making any alteration easily detectable.</a:t>
            </a:r>
            <a:endParaRPr lang="en-US" sz="1850" dirty="0"/>
          </a:p>
        </p:txBody>
      </p:sp>
      <p:sp>
        <p:nvSpPr>
          <p:cNvPr id="5" name="Text 3"/>
          <p:cNvSpPr/>
          <p:nvPr/>
        </p:nvSpPr>
        <p:spPr>
          <a:xfrm>
            <a:off x="7614761" y="3948589"/>
            <a:ext cx="4980503" cy="351949"/>
          </a:xfrm>
          <a:prstGeom prst="rect">
            <a:avLst/>
          </a:prstGeom>
          <a:noFill/>
        </p:spPr>
        <p:txBody>
          <a:bodyPr wrap="none" lIns="0" tIns="0" rIns="0" bIns="0" rtlCol="0" anchor="t"/>
          <a:lstStyle/>
          <a:p>
            <a:pPr marL="0" indent="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Consensus Mechanisms: Building Trust</a:t>
            </a:r>
            <a:endParaRPr lang="en-US" sz="2200" dirty="0"/>
          </a:p>
        </p:txBody>
      </p:sp>
      <p:sp>
        <p:nvSpPr>
          <p:cNvPr id="6" name="Text 4"/>
          <p:cNvSpPr/>
          <p:nvPr/>
        </p:nvSpPr>
        <p:spPr>
          <a:xfrm>
            <a:off x="7614761" y="4539853"/>
            <a:ext cx="6185535" cy="1532096"/>
          </a:xfrm>
          <a:prstGeom prst="rect">
            <a:avLst/>
          </a:prstGeom>
          <a:noFill/>
        </p:spPr>
        <p:txBody>
          <a:bodyPr wrap="square" lIns="0" tIns="0" rIns="0" bIns="0" rtlCol="0" anchor="t"/>
          <a:lstStyle/>
          <a:p>
            <a:pPr marL="0" indent="0">
              <a:lnSpc>
                <a:spcPts val="3000"/>
              </a:lnSpc>
              <a:buNone/>
            </a:pPr>
            <a:r>
              <a:rPr lang="en-US" sz="1850" dirty="0">
                <a:solidFill>
                  <a:srgbClr val="FFFFFF"/>
                </a:solidFill>
                <a:latin typeface="PT Sans" panose="020B0703020203020204" pitchFamily="34" charset="0"/>
                <a:ea typeface="PT Sans" panose="020B0703020203020204" pitchFamily="34" charset="-122"/>
                <a:cs typeface="PT Sans" panose="020B0703020203020204" pitchFamily="34" charset="-120"/>
              </a:rPr>
              <a:t>Consensus mechanisms like Proof-of-Work (PoW) or Proof-of-Stake (PoS) ensure all nodes agree on the blockchain's state. These mechanisms prevent fraudulent transactions and maintain the integrity of the network.</a:t>
            </a:r>
            <a:endParaRPr lang="en-US" sz="1850" dirty="0"/>
          </a:p>
        </p:txBody>
      </p:sp>
      <p:sp>
        <p:nvSpPr>
          <p:cNvPr id="23" name="Rectangles 22"/>
          <p:cNvSpPr/>
          <p:nvPr/>
        </p:nvSpPr>
        <p:spPr>
          <a:xfrm>
            <a:off x="12853670" y="7754620"/>
            <a:ext cx="1729740" cy="356870"/>
          </a:xfrm>
          <a:prstGeom prst="rect">
            <a:avLst/>
          </a:prstGeom>
          <a:solidFill>
            <a:srgbClr val="01012D"/>
          </a:solidFill>
          <a:ln>
            <a:solidFill>
              <a:srgbClr val="01012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2"/>
          <a:stretch>
            <a:fillRect/>
          </a:stretch>
        </p:blipFill>
        <p:spPr>
          <a:xfrm>
            <a:off x="9443204" y="854154"/>
            <a:ext cx="4887873" cy="6521291"/>
          </a:xfrm>
          <a:prstGeom prst="rect">
            <a:avLst/>
          </a:prstGeom>
        </p:spPr>
      </p:pic>
      <p:sp>
        <p:nvSpPr>
          <p:cNvPr id="4" name="Text 0"/>
          <p:cNvSpPr/>
          <p:nvPr/>
        </p:nvSpPr>
        <p:spPr>
          <a:xfrm>
            <a:off x="837724" y="720090"/>
            <a:ext cx="7229356" cy="704017"/>
          </a:xfrm>
          <a:prstGeom prst="rect">
            <a:avLst/>
          </a:prstGeom>
          <a:noFill/>
        </p:spPr>
        <p:txBody>
          <a:bodyPr wrap="none" lIns="0" tIns="0" rIns="0" bIns="0" rtlCol="0" anchor="t"/>
          <a:lstStyle/>
          <a:p>
            <a:pPr marL="0" indent="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Key Blockchain Applications</a:t>
            </a:r>
            <a:endParaRPr lang="en-US" sz="4400" dirty="0"/>
          </a:p>
        </p:txBody>
      </p:sp>
      <p:sp>
        <p:nvSpPr>
          <p:cNvPr id="5" name="Shape 1"/>
          <p:cNvSpPr/>
          <p:nvPr/>
        </p:nvSpPr>
        <p:spPr>
          <a:xfrm>
            <a:off x="837724" y="1783080"/>
            <a:ext cx="3614618" cy="3318034"/>
          </a:xfrm>
          <a:prstGeom prst="roundRect">
            <a:avLst>
              <a:gd name="adj" fmla="val 10822"/>
            </a:avLst>
          </a:prstGeom>
          <a:solidFill>
            <a:srgbClr val="00002E"/>
          </a:solidFill>
          <a:ln w="22860">
            <a:solidFill>
              <a:srgbClr val="F2B42D"/>
            </a:solidFill>
            <a:prstDash val="solid"/>
          </a:ln>
        </p:spPr>
      </p:sp>
      <p:sp>
        <p:nvSpPr>
          <p:cNvPr id="6" name="Text 2"/>
          <p:cNvSpPr/>
          <p:nvPr/>
        </p:nvSpPr>
        <p:spPr>
          <a:xfrm>
            <a:off x="1099899" y="2045256"/>
            <a:ext cx="2816185" cy="351949"/>
          </a:xfrm>
          <a:prstGeom prst="rect">
            <a:avLst/>
          </a:prstGeom>
          <a:noFill/>
        </p:spPr>
        <p:txBody>
          <a:bodyPr wrap="none" lIns="0" tIns="0" rIns="0" bIns="0" rtlCol="0" anchor="t"/>
          <a:lstStyle/>
          <a:p>
            <a:pPr marL="0" indent="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Cryptocurrency</a:t>
            </a:r>
            <a:endParaRPr lang="en-US" sz="2200" dirty="0"/>
          </a:p>
        </p:txBody>
      </p:sp>
      <p:sp>
        <p:nvSpPr>
          <p:cNvPr id="7" name="Text 3"/>
          <p:cNvSpPr/>
          <p:nvPr/>
        </p:nvSpPr>
        <p:spPr>
          <a:xfrm>
            <a:off x="1099899" y="2540794"/>
            <a:ext cx="3090267" cy="2298144"/>
          </a:xfrm>
          <a:prstGeom prst="rect">
            <a:avLst/>
          </a:prstGeom>
          <a:noFill/>
        </p:spPr>
        <p:txBody>
          <a:bodyPr wrap="square" lIns="0" tIns="0" rIns="0" bIns="0" rtlCol="0" anchor="t"/>
          <a:lstStyle/>
          <a:p>
            <a:pPr marL="0" indent="0">
              <a:lnSpc>
                <a:spcPts val="3000"/>
              </a:lnSpc>
              <a:buNone/>
            </a:pPr>
            <a:r>
              <a:rPr lang="en-US" sz="1850" dirty="0">
                <a:solidFill>
                  <a:srgbClr val="FFFFFF"/>
                </a:solidFill>
                <a:latin typeface="PT Sans" panose="020B0703020203020204" pitchFamily="34" charset="0"/>
                <a:ea typeface="PT Sans" panose="020B0703020203020204" pitchFamily="34" charset="-122"/>
                <a:cs typeface="PT Sans" panose="020B0703020203020204" pitchFamily="34" charset="-120"/>
              </a:rPr>
              <a:t>Digital currencies like Bitcoin utilize blockchain for secure and transparent transactions, eliminating intermediaries and offering greater financial autonomy.</a:t>
            </a:r>
            <a:endParaRPr lang="en-US" sz="1850" dirty="0"/>
          </a:p>
        </p:txBody>
      </p:sp>
      <p:sp>
        <p:nvSpPr>
          <p:cNvPr id="8" name="Shape 4"/>
          <p:cNvSpPr/>
          <p:nvPr/>
        </p:nvSpPr>
        <p:spPr>
          <a:xfrm>
            <a:off x="4691658" y="1783080"/>
            <a:ext cx="3614618" cy="3318034"/>
          </a:xfrm>
          <a:prstGeom prst="roundRect">
            <a:avLst>
              <a:gd name="adj" fmla="val 10822"/>
            </a:avLst>
          </a:prstGeom>
          <a:solidFill>
            <a:srgbClr val="00002E"/>
          </a:solidFill>
          <a:ln w="22860">
            <a:solidFill>
              <a:srgbClr val="D7425E"/>
            </a:solidFill>
            <a:prstDash val="solid"/>
          </a:ln>
        </p:spPr>
      </p:sp>
      <p:sp>
        <p:nvSpPr>
          <p:cNvPr id="9" name="Text 5"/>
          <p:cNvSpPr/>
          <p:nvPr/>
        </p:nvSpPr>
        <p:spPr>
          <a:xfrm>
            <a:off x="4953833" y="2045256"/>
            <a:ext cx="2816185" cy="351949"/>
          </a:xfrm>
          <a:prstGeom prst="rect">
            <a:avLst/>
          </a:prstGeom>
          <a:noFill/>
        </p:spPr>
        <p:txBody>
          <a:bodyPr wrap="none" lIns="0" tIns="0" rIns="0" bIns="0" rtlCol="0" anchor="t"/>
          <a:lstStyle/>
          <a:p>
            <a:pPr marL="0" indent="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Smart Contracts</a:t>
            </a:r>
            <a:endParaRPr lang="en-US" sz="2200" dirty="0"/>
          </a:p>
        </p:txBody>
      </p:sp>
      <p:sp>
        <p:nvSpPr>
          <p:cNvPr id="10" name="Text 6"/>
          <p:cNvSpPr/>
          <p:nvPr/>
        </p:nvSpPr>
        <p:spPr>
          <a:xfrm>
            <a:off x="4953833" y="2540794"/>
            <a:ext cx="3090267" cy="2298144"/>
          </a:xfrm>
          <a:prstGeom prst="rect">
            <a:avLst/>
          </a:prstGeom>
          <a:noFill/>
        </p:spPr>
        <p:txBody>
          <a:bodyPr wrap="square" lIns="0" tIns="0" rIns="0" bIns="0" rtlCol="0" anchor="t"/>
          <a:lstStyle/>
          <a:p>
            <a:pPr marL="0" indent="0">
              <a:lnSpc>
                <a:spcPts val="3000"/>
              </a:lnSpc>
              <a:buNone/>
            </a:pPr>
            <a:r>
              <a:rPr lang="en-US" sz="1850" dirty="0">
                <a:solidFill>
                  <a:srgbClr val="FFFFFF"/>
                </a:solidFill>
                <a:latin typeface="PT Sans" panose="020B0703020203020204" pitchFamily="34" charset="0"/>
                <a:ea typeface="PT Sans" panose="020B0703020203020204" pitchFamily="34" charset="-122"/>
                <a:cs typeface="PT Sans" panose="020B0703020203020204" pitchFamily="34" charset="-120"/>
              </a:rPr>
              <a:t>Self-executing contracts with predefined terms automate agreements, reducing the need for intermediaries and ensuring trust and efficiency in transactions.</a:t>
            </a:r>
            <a:endParaRPr lang="en-US" sz="1850" dirty="0"/>
          </a:p>
        </p:txBody>
      </p:sp>
      <p:sp>
        <p:nvSpPr>
          <p:cNvPr id="11" name="Shape 7"/>
          <p:cNvSpPr/>
          <p:nvPr/>
        </p:nvSpPr>
        <p:spPr>
          <a:xfrm>
            <a:off x="837724" y="5340429"/>
            <a:ext cx="7468553" cy="2168962"/>
          </a:xfrm>
          <a:prstGeom prst="roundRect">
            <a:avLst>
              <a:gd name="adj" fmla="val 16555"/>
            </a:avLst>
          </a:prstGeom>
          <a:solidFill>
            <a:srgbClr val="00002E"/>
          </a:solidFill>
          <a:ln w="22860">
            <a:solidFill>
              <a:srgbClr val="DD785E"/>
            </a:solidFill>
            <a:prstDash val="solid"/>
          </a:ln>
        </p:spPr>
      </p:sp>
      <p:sp>
        <p:nvSpPr>
          <p:cNvPr id="12" name="Text 8"/>
          <p:cNvSpPr/>
          <p:nvPr/>
        </p:nvSpPr>
        <p:spPr>
          <a:xfrm>
            <a:off x="1099899" y="5602605"/>
            <a:ext cx="3464600" cy="351949"/>
          </a:xfrm>
          <a:prstGeom prst="rect">
            <a:avLst/>
          </a:prstGeom>
          <a:noFill/>
        </p:spPr>
        <p:txBody>
          <a:bodyPr wrap="none" lIns="0" tIns="0" rIns="0" bIns="0" rtlCol="0" anchor="t"/>
          <a:lstStyle/>
          <a:p>
            <a:pPr marL="0" indent="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Supply Chain Management</a:t>
            </a:r>
            <a:endParaRPr lang="en-US" sz="2200" dirty="0"/>
          </a:p>
        </p:txBody>
      </p:sp>
      <p:sp>
        <p:nvSpPr>
          <p:cNvPr id="13" name="Text 9"/>
          <p:cNvSpPr/>
          <p:nvPr/>
        </p:nvSpPr>
        <p:spPr>
          <a:xfrm>
            <a:off x="1099899" y="6098143"/>
            <a:ext cx="6944201" cy="1149072"/>
          </a:xfrm>
          <a:prstGeom prst="rect">
            <a:avLst/>
          </a:prstGeom>
          <a:noFill/>
        </p:spPr>
        <p:txBody>
          <a:bodyPr wrap="square" lIns="0" tIns="0" rIns="0" bIns="0" rtlCol="0" anchor="t"/>
          <a:lstStyle/>
          <a:p>
            <a:pPr marL="0" indent="0">
              <a:lnSpc>
                <a:spcPts val="3000"/>
              </a:lnSpc>
              <a:buNone/>
            </a:pPr>
            <a:r>
              <a:rPr lang="en-US" sz="1850" dirty="0">
                <a:solidFill>
                  <a:srgbClr val="FFFFFF"/>
                </a:solidFill>
                <a:latin typeface="PT Sans" panose="020B0703020203020204" pitchFamily="34" charset="0"/>
                <a:ea typeface="PT Sans" panose="020B0703020203020204" pitchFamily="34" charset="-122"/>
                <a:cs typeface="PT Sans" panose="020B0703020203020204" pitchFamily="34" charset="-120"/>
              </a:rPr>
              <a:t>Tracking goods from origin to consumer enhances transparency, security, and accountability, reducing fraud and improving efficiency across the supply chain.</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1099423"/>
            <a:ext cx="8530352" cy="704017"/>
          </a:xfrm>
          <a:prstGeom prst="rect">
            <a:avLst/>
          </a:prstGeom>
          <a:noFill/>
        </p:spPr>
        <p:txBody>
          <a:bodyPr wrap="none" lIns="0" tIns="0" rIns="0" bIns="0" rtlCol="0" anchor="t"/>
          <a:lstStyle/>
          <a:p>
            <a:pPr marL="0" indent="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Blockchain's Impact on Industries</a:t>
            </a:r>
            <a:endParaRPr lang="en-US" sz="4400" dirty="0"/>
          </a:p>
        </p:txBody>
      </p:sp>
      <p:pic>
        <p:nvPicPr>
          <p:cNvPr id="3" name="Image 0" descr="preencoded.png"/>
          <p:cNvPicPr>
            <a:picLocks noChangeAspect="1"/>
          </p:cNvPicPr>
          <p:nvPr/>
        </p:nvPicPr>
        <p:blipFill>
          <a:blip r:embed="rId1"/>
          <a:stretch>
            <a:fillRect/>
          </a:stretch>
        </p:blipFill>
        <p:spPr>
          <a:xfrm>
            <a:off x="837724" y="2282190"/>
            <a:ext cx="4078962" cy="2520910"/>
          </a:xfrm>
          <a:prstGeom prst="rect">
            <a:avLst/>
          </a:prstGeom>
        </p:spPr>
      </p:pic>
      <p:sp>
        <p:nvSpPr>
          <p:cNvPr id="4" name="Text 1"/>
          <p:cNvSpPr/>
          <p:nvPr/>
        </p:nvSpPr>
        <p:spPr>
          <a:xfrm>
            <a:off x="837724" y="5102304"/>
            <a:ext cx="2816185" cy="351949"/>
          </a:xfrm>
          <a:prstGeom prst="rect">
            <a:avLst/>
          </a:prstGeom>
          <a:noFill/>
        </p:spPr>
        <p:txBody>
          <a:bodyPr wrap="none" lIns="0" tIns="0" rIns="0" bIns="0" rtlCol="0" anchor="t"/>
          <a:lstStyle/>
          <a:p>
            <a:pPr marL="0" indent="0" algn="l">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Finance</a:t>
            </a:r>
            <a:endParaRPr lang="en-US" sz="2200" dirty="0"/>
          </a:p>
        </p:txBody>
      </p:sp>
      <p:sp>
        <p:nvSpPr>
          <p:cNvPr id="5" name="Text 2"/>
          <p:cNvSpPr/>
          <p:nvPr/>
        </p:nvSpPr>
        <p:spPr>
          <a:xfrm>
            <a:off x="837724" y="5597843"/>
            <a:ext cx="4078962" cy="1149072"/>
          </a:xfrm>
          <a:prstGeom prst="rect">
            <a:avLst/>
          </a:prstGeom>
          <a:noFill/>
        </p:spPr>
        <p:txBody>
          <a:bodyPr wrap="square" lIns="0" tIns="0" rIns="0" bIns="0" rtlCol="0" anchor="t"/>
          <a:lstStyle/>
          <a:p>
            <a:pPr marL="0" indent="0" algn="l">
              <a:lnSpc>
                <a:spcPts val="3000"/>
              </a:lnSpc>
              <a:buNone/>
            </a:pPr>
            <a:r>
              <a:rPr lang="en-US" sz="1850" dirty="0">
                <a:solidFill>
                  <a:srgbClr val="FFFFFF"/>
                </a:solidFill>
                <a:latin typeface="PT Sans" panose="020B0703020203020204" pitchFamily="34" charset="0"/>
                <a:ea typeface="PT Sans" panose="020B0703020203020204" pitchFamily="34" charset="-122"/>
                <a:cs typeface="PT Sans" panose="020B0703020203020204" pitchFamily="34" charset="-120"/>
              </a:rPr>
              <a:t>Improved security, transparency, and efficiency in transactions, reducing fraud and streamlining processes.</a:t>
            </a:r>
            <a:endParaRPr lang="en-US" sz="1850" dirty="0"/>
          </a:p>
        </p:txBody>
      </p:sp>
      <p:pic>
        <p:nvPicPr>
          <p:cNvPr id="6" name="Image 1" descr="preencoded.png"/>
          <p:cNvPicPr>
            <a:picLocks noChangeAspect="1"/>
          </p:cNvPicPr>
          <p:nvPr/>
        </p:nvPicPr>
        <p:blipFill>
          <a:blip r:embed="rId2"/>
          <a:stretch>
            <a:fillRect/>
          </a:stretch>
        </p:blipFill>
        <p:spPr>
          <a:xfrm>
            <a:off x="5275659" y="2282190"/>
            <a:ext cx="4078962" cy="2520910"/>
          </a:xfrm>
          <a:prstGeom prst="rect">
            <a:avLst/>
          </a:prstGeom>
        </p:spPr>
      </p:pic>
      <p:sp>
        <p:nvSpPr>
          <p:cNvPr id="7" name="Text 3"/>
          <p:cNvSpPr/>
          <p:nvPr/>
        </p:nvSpPr>
        <p:spPr>
          <a:xfrm>
            <a:off x="5275659" y="5102304"/>
            <a:ext cx="2816185" cy="351949"/>
          </a:xfrm>
          <a:prstGeom prst="rect">
            <a:avLst/>
          </a:prstGeom>
          <a:noFill/>
        </p:spPr>
        <p:txBody>
          <a:bodyPr wrap="none" lIns="0" tIns="0" rIns="0" bIns="0" rtlCol="0" anchor="t"/>
          <a:lstStyle/>
          <a:p>
            <a:pPr marL="0" indent="0" algn="l">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Healthcare</a:t>
            </a:r>
            <a:endParaRPr lang="en-US" sz="2200" dirty="0"/>
          </a:p>
        </p:txBody>
      </p:sp>
      <p:sp>
        <p:nvSpPr>
          <p:cNvPr id="8" name="Text 4"/>
          <p:cNvSpPr/>
          <p:nvPr/>
        </p:nvSpPr>
        <p:spPr>
          <a:xfrm>
            <a:off x="5275659" y="5597843"/>
            <a:ext cx="4078962" cy="1532096"/>
          </a:xfrm>
          <a:prstGeom prst="rect">
            <a:avLst/>
          </a:prstGeom>
          <a:noFill/>
        </p:spPr>
        <p:txBody>
          <a:bodyPr wrap="square" lIns="0" tIns="0" rIns="0" bIns="0" rtlCol="0" anchor="t"/>
          <a:lstStyle/>
          <a:p>
            <a:pPr marL="0" indent="0" algn="l">
              <a:lnSpc>
                <a:spcPts val="3000"/>
              </a:lnSpc>
              <a:buNone/>
            </a:pPr>
            <a:r>
              <a:rPr lang="en-US" sz="1850" dirty="0">
                <a:solidFill>
                  <a:srgbClr val="FFFFFF"/>
                </a:solidFill>
                <a:latin typeface="PT Sans" panose="020B0703020203020204" pitchFamily="34" charset="0"/>
                <a:ea typeface="PT Sans" panose="020B0703020203020204" pitchFamily="34" charset="-122"/>
                <a:cs typeface="PT Sans" panose="020B0703020203020204" pitchFamily="34" charset="-120"/>
              </a:rPr>
              <a:t>Enhanced data security and interoperability, improving patient privacy and facilitating seamless data sharing.</a:t>
            </a:r>
            <a:endParaRPr lang="en-US" sz="1850" dirty="0"/>
          </a:p>
        </p:txBody>
      </p:sp>
      <p:pic>
        <p:nvPicPr>
          <p:cNvPr id="9" name="Image 2" descr="preencoded.png"/>
          <p:cNvPicPr>
            <a:picLocks noChangeAspect="1"/>
          </p:cNvPicPr>
          <p:nvPr/>
        </p:nvPicPr>
        <p:blipFill>
          <a:blip r:embed="rId3"/>
          <a:stretch>
            <a:fillRect/>
          </a:stretch>
        </p:blipFill>
        <p:spPr>
          <a:xfrm>
            <a:off x="9713595" y="2282190"/>
            <a:ext cx="4079081" cy="2521029"/>
          </a:xfrm>
          <a:prstGeom prst="rect">
            <a:avLst/>
          </a:prstGeom>
        </p:spPr>
      </p:pic>
      <p:sp>
        <p:nvSpPr>
          <p:cNvPr id="10" name="Text 5"/>
          <p:cNvSpPr/>
          <p:nvPr/>
        </p:nvSpPr>
        <p:spPr>
          <a:xfrm>
            <a:off x="9713595" y="5102423"/>
            <a:ext cx="2816185" cy="351949"/>
          </a:xfrm>
          <a:prstGeom prst="rect">
            <a:avLst/>
          </a:prstGeom>
          <a:noFill/>
        </p:spPr>
        <p:txBody>
          <a:bodyPr wrap="none" lIns="0" tIns="0" rIns="0" bIns="0" rtlCol="0" anchor="t"/>
          <a:lstStyle/>
          <a:p>
            <a:pPr marL="0" indent="0" algn="l">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Real Estate</a:t>
            </a:r>
            <a:endParaRPr lang="en-US" sz="2200" dirty="0"/>
          </a:p>
        </p:txBody>
      </p:sp>
      <p:sp>
        <p:nvSpPr>
          <p:cNvPr id="11" name="Text 6"/>
          <p:cNvSpPr/>
          <p:nvPr/>
        </p:nvSpPr>
        <p:spPr>
          <a:xfrm>
            <a:off x="9713595" y="5597962"/>
            <a:ext cx="4079081" cy="1532096"/>
          </a:xfrm>
          <a:prstGeom prst="rect">
            <a:avLst/>
          </a:prstGeom>
          <a:noFill/>
        </p:spPr>
        <p:txBody>
          <a:bodyPr wrap="square" lIns="0" tIns="0" rIns="0" bIns="0" rtlCol="0" anchor="t"/>
          <a:lstStyle/>
          <a:p>
            <a:pPr marL="0" indent="0" algn="l">
              <a:lnSpc>
                <a:spcPts val="3000"/>
              </a:lnSpc>
              <a:buNone/>
            </a:pPr>
            <a:r>
              <a:rPr lang="en-US" sz="1850" dirty="0">
                <a:solidFill>
                  <a:srgbClr val="FFFFFF"/>
                </a:solidFill>
                <a:latin typeface="PT Sans" panose="020B0703020203020204" pitchFamily="34" charset="0"/>
                <a:ea typeface="PT Sans" panose="020B0703020203020204" pitchFamily="34" charset="-122"/>
                <a:cs typeface="PT Sans" panose="020B0703020203020204" pitchFamily="34" charset="-120"/>
              </a:rPr>
              <a:t>Increased transparency and security in property transactions, reducing fraud and streamlining the buying and selling process.</a:t>
            </a:r>
            <a:endParaRPr lang="en-US" sz="1850" dirty="0"/>
          </a:p>
        </p:txBody>
      </p:sp>
      <p:sp>
        <p:nvSpPr>
          <p:cNvPr id="23" name="Rectangles 22"/>
          <p:cNvSpPr/>
          <p:nvPr/>
        </p:nvSpPr>
        <p:spPr>
          <a:xfrm>
            <a:off x="12865100" y="7754620"/>
            <a:ext cx="1729740" cy="356870"/>
          </a:xfrm>
          <a:prstGeom prst="rect">
            <a:avLst/>
          </a:prstGeom>
          <a:solidFill>
            <a:srgbClr val="01012D"/>
          </a:solidFill>
          <a:ln>
            <a:solidFill>
              <a:srgbClr val="01012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2"/>
          <a:stretch>
            <a:fillRect/>
          </a:stretch>
        </p:blipFill>
        <p:spPr>
          <a:xfrm>
            <a:off x="9443204" y="2118836"/>
            <a:ext cx="4887873" cy="3991808"/>
          </a:xfrm>
          <a:prstGeom prst="rect">
            <a:avLst/>
          </a:prstGeom>
        </p:spPr>
      </p:pic>
      <p:sp>
        <p:nvSpPr>
          <p:cNvPr id="4" name="Text 0"/>
          <p:cNvSpPr/>
          <p:nvPr/>
        </p:nvSpPr>
        <p:spPr>
          <a:xfrm>
            <a:off x="837724" y="814745"/>
            <a:ext cx="7468553" cy="1408033"/>
          </a:xfrm>
          <a:prstGeom prst="rect">
            <a:avLst/>
          </a:prstGeom>
          <a:noFill/>
        </p:spPr>
        <p:txBody>
          <a:bodyPr wrap="square" lIns="0" tIns="0" rIns="0" bIns="0" rtlCol="0" anchor="t"/>
          <a:lstStyle/>
          <a:p>
            <a:pPr marL="0" indent="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Advantages of Blockchain Technology</a:t>
            </a:r>
            <a:endParaRPr lang="en-US" sz="4400" dirty="0"/>
          </a:p>
        </p:txBody>
      </p:sp>
      <p:sp>
        <p:nvSpPr>
          <p:cNvPr id="5" name="Shape 1"/>
          <p:cNvSpPr/>
          <p:nvPr/>
        </p:nvSpPr>
        <p:spPr>
          <a:xfrm>
            <a:off x="837724" y="2850952"/>
            <a:ext cx="418862" cy="418862"/>
          </a:xfrm>
          <a:prstGeom prst="roundRect">
            <a:avLst>
              <a:gd name="adj" fmla="val 85725"/>
            </a:avLst>
          </a:prstGeom>
          <a:solidFill>
            <a:srgbClr val="00002E"/>
          </a:solidFill>
          <a:ln w="22860">
            <a:solidFill>
              <a:srgbClr val="F2B42D"/>
            </a:solidFill>
            <a:prstDash val="solid"/>
          </a:ln>
        </p:spPr>
      </p:sp>
      <p:sp>
        <p:nvSpPr>
          <p:cNvPr id="6" name="Text 2"/>
          <p:cNvSpPr/>
          <p:nvPr/>
        </p:nvSpPr>
        <p:spPr>
          <a:xfrm>
            <a:off x="1495901" y="2850952"/>
            <a:ext cx="2816185" cy="351949"/>
          </a:xfrm>
          <a:prstGeom prst="rect">
            <a:avLst/>
          </a:prstGeom>
          <a:noFill/>
        </p:spPr>
        <p:txBody>
          <a:bodyPr wrap="none" lIns="0" tIns="0" rIns="0" bIns="0" rtlCol="0" anchor="t"/>
          <a:lstStyle/>
          <a:p>
            <a:pPr marL="0" indent="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Enhanced Security</a:t>
            </a:r>
            <a:endParaRPr lang="en-US" sz="2200" dirty="0"/>
          </a:p>
        </p:txBody>
      </p:sp>
      <p:sp>
        <p:nvSpPr>
          <p:cNvPr id="7" name="Text 3"/>
          <p:cNvSpPr/>
          <p:nvPr/>
        </p:nvSpPr>
        <p:spPr>
          <a:xfrm>
            <a:off x="1495901" y="3346490"/>
            <a:ext cx="2956441" cy="2298144"/>
          </a:xfrm>
          <a:prstGeom prst="rect">
            <a:avLst/>
          </a:prstGeom>
          <a:noFill/>
        </p:spPr>
        <p:txBody>
          <a:bodyPr wrap="square" lIns="0" tIns="0" rIns="0" bIns="0" rtlCol="0" anchor="t"/>
          <a:lstStyle/>
          <a:p>
            <a:pPr marL="0" indent="0">
              <a:lnSpc>
                <a:spcPts val="3000"/>
              </a:lnSpc>
              <a:buNone/>
            </a:pPr>
            <a:r>
              <a:rPr lang="en-US" sz="1850" dirty="0">
                <a:solidFill>
                  <a:srgbClr val="FFFFFF"/>
                </a:solidFill>
                <a:latin typeface="PT Sans" panose="020B0703020203020204" pitchFamily="34" charset="0"/>
                <a:ea typeface="PT Sans" panose="020B0703020203020204" pitchFamily="34" charset="-122"/>
                <a:cs typeface="PT Sans" panose="020B0703020203020204" pitchFamily="34" charset="-120"/>
              </a:rPr>
              <a:t>Cryptography and distributed ledgers make blockchain highly resistant to tampering and fraud, protecting sensitive data and ensuring trust.</a:t>
            </a:r>
            <a:endParaRPr lang="en-US" sz="1850" dirty="0"/>
          </a:p>
        </p:txBody>
      </p:sp>
      <p:sp>
        <p:nvSpPr>
          <p:cNvPr id="8" name="Shape 4"/>
          <p:cNvSpPr/>
          <p:nvPr/>
        </p:nvSpPr>
        <p:spPr>
          <a:xfrm>
            <a:off x="4691658" y="2850952"/>
            <a:ext cx="418862" cy="418862"/>
          </a:xfrm>
          <a:prstGeom prst="roundRect">
            <a:avLst>
              <a:gd name="adj" fmla="val 85725"/>
            </a:avLst>
          </a:prstGeom>
          <a:solidFill>
            <a:srgbClr val="00002E"/>
          </a:solidFill>
          <a:ln w="22860">
            <a:solidFill>
              <a:srgbClr val="D7425E"/>
            </a:solidFill>
            <a:prstDash val="solid"/>
          </a:ln>
        </p:spPr>
      </p:sp>
      <p:sp>
        <p:nvSpPr>
          <p:cNvPr id="9" name="Text 5"/>
          <p:cNvSpPr/>
          <p:nvPr/>
        </p:nvSpPr>
        <p:spPr>
          <a:xfrm>
            <a:off x="5349835" y="2850952"/>
            <a:ext cx="2956441" cy="703898"/>
          </a:xfrm>
          <a:prstGeom prst="rect">
            <a:avLst/>
          </a:prstGeom>
          <a:noFill/>
        </p:spPr>
        <p:txBody>
          <a:bodyPr wrap="square" lIns="0" tIns="0" rIns="0" bIns="0" rtlCol="0" anchor="t"/>
          <a:lstStyle/>
          <a:p>
            <a:pPr marL="0" indent="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Improved Transparency</a:t>
            </a:r>
            <a:endParaRPr lang="en-US" sz="2200" dirty="0"/>
          </a:p>
        </p:txBody>
      </p:sp>
      <p:sp>
        <p:nvSpPr>
          <p:cNvPr id="10" name="Text 6"/>
          <p:cNvSpPr/>
          <p:nvPr/>
        </p:nvSpPr>
        <p:spPr>
          <a:xfrm>
            <a:off x="5349835" y="3698438"/>
            <a:ext cx="2956441" cy="1915120"/>
          </a:xfrm>
          <a:prstGeom prst="rect">
            <a:avLst/>
          </a:prstGeom>
          <a:noFill/>
        </p:spPr>
        <p:txBody>
          <a:bodyPr wrap="square" lIns="0" tIns="0" rIns="0" bIns="0" rtlCol="0" anchor="t"/>
          <a:lstStyle/>
          <a:p>
            <a:pPr marL="0" indent="0">
              <a:lnSpc>
                <a:spcPts val="3000"/>
              </a:lnSpc>
              <a:buNone/>
            </a:pPr>
            <a:r>
              <a:rPr lang="en-US" sz="1850" dirty="0">
                <a:solidFill>
                  <a:srgbClr val="FFFFFF"/>
                </a:solidFill>
                <a:latin typeface="PT Sans" panose="020B0703020203020204" pitchFamily="34" charset="0"/>
                <a:ea typeface="PT Sans" panose="020B0703020203020204" pitchFamily="34" charset="-122"/>
                <a:cs typeface="PT Sans" panose="020B0703020203020204" pitchFamily="34" charset="-120"/>
              </a:rPr>
              <a:t>All transactions are recorded on a public ledger, providing complete visibility and traceability, increasing accountability.</a:t>
            </a:r>
            <a:endParaRPr lang="en-US" sz="1850" dirty="0"/>
          </a:p>
        </p:txBody>
      </p:sp>
      <p:sp>
        <p:nvSpPr>
          <p:cNvPr id="11" name="Shape 7"/>
          <p:cNvSpPr/>
          <p:nvPr/>
        </p:nvSpPr>
        <p:spPr>
          <a:xfrm>
            <a:off x="837724" y="6153150"/>
            <a:ext cx="418862" cy="418862"/>
          </a:xfrm>
          <a:prstGeom prst="roundRect">
            <a:avLst>
              <a:gd name="adj" fmla="val 85725"/>
            </a:avLst>
          </a:prstGeom>
          <a:solidFill>
            <a:srgbClr val="00002E"/>
          </a:solidFill>
          <a:ln w="22860">
            <a:solidFill>
              <a:srgbClr val="DD785E"/>
            </a:solidFill>
            <a:prstDash val="solid"/>
          </a:ln>
        </p:spPr>
      </p:sp>
      <p:sp>
        <p:nvSpPr>
          <p:cNvPr id="12" name="Text 8"/>
          <p:cNvSpPr/>
          <p:nvPr/>
        </p:nvSpPr>
        <p:spPr>
          <a:xfrm>
            <a:off x="1495901" y="6153150"/>
            <a:ext cx="2816185" cy="351949"/>
          </a:xfrm>
          <a:prstGeom prst="rect">
            <a:avLst/>
          </a:prstGeom>
          <a:noFill/>
        </p:spPr>
        <p:txBody>
          <a:bodyPr wrap="none" lIns="0" tIns="0" rIns="0" bIns="0" rtlCol="0" anchor="t"/>
          <a:lstStyle/>
          <a:p>
            <a:pPr marL="0" indent="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Greater Efficiency</a:t>
            </a:r>
            <a:endParaRPr lang="en-US" sz="2200" dirty="0"/>
          </a:p>
        </p:txBody>
      </p:sp>
      <p:sp>
        <p:nvSpPr>
          <p:cNvPr id="13" name="Text 9"/>
          <p:cNvSpPr/>
          <p:nvPr/>
        </p:nvSpPr>
        <p:spPr>
          <a:xfrm>
            <a:off x="1495901" y="6648688"/>
            <a:ext cx="6810375" cy="766048"/>
          </a:xfrm>
          <a:prstGeom prst="rect">
            <a:avLst/>
          </a:prstGeom>
          <a:noFill/>
        </p:spPr>
        <p:txBody>
          <a:bodyPr wrap="square" lIns="0" tIns="0" rIns="0" bIns="0" rtlCol="0" anchor="t"/>
          <a:lstStyle/>
          <a:p>
            <a:pPr marL="0" indent="0">
              <a:lnSpc>
                <a:spcPts val="3000"/>
              </a:lnSpc>
              <a:buNone/>
            </a:pPr>
            <a:r>
              <a:rPr lang="en-US" sz="1850" dirty="0">
                <a:solidFill>
                  <a:srgbClr val="FFFFFF"/>
                </a:solidFill>
                <a:latin typeface="PT Sans" panose="020B0703020203020204" pitchFamily="34" charset="0"/>
                <a:ea typeface="PT Sans" panose="020B0703020203020204" pitchFamily="34" charset="-122"/>
                <a:cs typeface="PT Sans" panose="020B0703020203020204" pitchFamily="34" charset="-120"/>
              </a:rPr>
              <a:t>Automation and reduced reliance on intermediaries streamline processes, saving time and costs while speeding up transactions.</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2"/>
          <a:stretch>
            <a:fillRect/>
          </a:stretch>
        </p:blipFill>
        <p:spPr>
          <a:xfrm>
            <a:off x="252770" y="2226231"/>
            <a:ext cx="4980742" cy="3777139"/>
          </a:xfrm>
          <a:prstGeom prst="rect">
            <a:avLst/>
          </a:prstGeom>
        </p:spPr>
      </p:pic>
      <p:sp>
        <p:nvSpPr>
          <p:cNvPr id="4" name="Text 0"/>
          <p:cNvSpPr/>
          <p:nvPr/>
        </p:nvSpPr>
        <p:spPr>
          <a:xfrm>
            <a:off x="6194346" y="618053"/>
            <a:ext cx="7728109" cy="1189911"/>
          </a:xfrm>
          <a:prstGeom prst="rect">
            <a:avLst/>
          </a:prstGeom>
          <a:noFill/>
        </p:spPr>
        <p:txBody>
          <a:bodyPr wrap="square" lIns="0" tIns="0" rIns="0" bIns="0" rtlCol="0" anchor="t"/>
          <a:lstStyle/>
          <a:p>
            <a:pPr marL="0" indent="0">
              <a:lnSpc>
                <a:spcPts val="4650"/>
              </a:lnSpc>
              <a:buNone/>
            </a:pPr>
            <a:r>
              <a:rPr lang="en-US" sz="3700" dirty="0">
                <a:solidFill>
                  <a:srgbClr val="FFFFFF"/>
                </a:solidFill>
                <a:latin typeface="Nunito Semi Bold" pitchFamily="34" charset="0"/>
                <a:ea typeface="Nunito Semi Bold" pitchFamily="34" charset="-122"/>
                <a:cs typeface="Nunito Semi Bold" pitchFamily="34" charset="-120"/>
              </a:rPr>
              <a:t>Challenges and Limitations of Blockchain</a:t>
            </a:r>
            <a:endParaRPr lang="en-US" sz="3700" dirty="0"/>
          </a:p>
        </p:txBody>
      </p:sp>
      <p:sp>
        <p:nvSpPr>
          <p:cNvPr id="5" name="Shape 1"/>
          <p:cNvSpPr/>
          <p:nvPr/>
        </p:nvSpPr>
        <p:spPr>
          <a:xfrm>
            <a:off x="6194346" y="2111335"/>
            <a:ext cx="3762970" cy="2810708"/>
          </a:xfrm>
          <a:prstGeom prst="roundRect">
            <a:avLst>
              <a:gd name="adj" fmla="val 10796"/>
            </a:avLst>
          </a:prstGeom>
          <a:solidFill>
            <a:srgbClr val="00002E"/>
          </a:solidFill>
          <a:ln w="22860">
            <a:solidFill>
              <a:srgbClr val="F2B42D"/>
            </a:solidFill>
            <a:prstDash val="solid"/>
          </a:ln>
        </p:spPr>
      </p:sp>
      <p:sp>
        <p:nvSpPr>
          <p:cNvPr id="6" name="Text 2"/>
          <p:cNvSpPr/>
          <p:nvPr/>
        </p:nvSpPr>
        <p:spPr>
          <a:xfrm>
            <a:off x="6419493" y="2336483"/>
            <a:ext cx="2379821" cy="297418"/>
          </a:xfrm>
          <a:prstGeom prst="rect">
            <a:avLst/>
          </a:prstGeom>
          <a:noFill/>
        </p:spPr>
        <p:txBody>
          <a:bodyPr wrap="none" lIns="0" tIns="0" rIns="0" bIns="0" rtlCol="0" anchor="t"/>
          <a:lstStyle/>
          <a:p>
            <a:pPr marL="0" indent="0">
              <a:lnSpc>
                <a:spcPts val="2300"/>
              </a:lnSpc>
              <a:buNone/>
            </a:pPr>
            <a:r>
              <a:rPr lang="en-US" sz="1850" dirty="0">
                <a:solidFill>
                  <a:srgbClr val="FFFFFF"/>
                </a:solidFill>
                <a:latin typeface="Nunito Semi Bold" pitchFamily="34" charset="0"/>
                <a:ea typeface="Nunito Semi Bold" pitchFamily="34" charset="-122"/>
                <a:cs typeface="Nunito Semi Bold" pitchFamily="34" charset="-120"/>
              </a:rPr>
              <a:t>Scalability Issues</a:t>
            </a:r>
            <a:endParaRPr lang="en-US" sz="1850" dirty="0"/>
          </a:p>
        </p:txBody>
      </p:sp>
      <p:sp>
        <p:nvSpPr>
          <p:cNvPr id="7" name="Text 3"/>
          <p:cNvSpPr/>
          <p:nvPr/>
        </p:nvSpPr>
        <p:spPr>
          <a:xfrm>
            <a:off x="6419493" y="2755225"/>
            <a:ext cx="3312676" cy="1941671"/>
          </a:xfrm>
          <a:prstGeom prst="rect">
            <a:avLst/>
          </a:prstGeom>
          <a:noFill/>
        </p:spPr>
        <p:txBody>
          <a:bodyPr wrap="square" lIns="0" tIns="0" rIns="0" bIns="0" rtlCol="0" anchor="t"/>
          <a:lstStyle/>
          <a:p>
            <a:pPr marL="0" indent="0">
              <a:lnSpc>
                <a:spcPts val="2500"/>
              </a:lnSpc>
              <a:buNone/>
            </a:pPr>
            <a:r>
              <a:rPr lang="en-US" sz="1550" dirty="0">
                <a:solidFill>
                  <a:srgbClr val="FFFFFF"/>
                </a:solidFill>
                <a:latin typeface="PT Sans" panose="020B0703020203020204" pitchFamily="34" charset="0"/>
                <a:ea typeface="PT Sans" panose="020B0703020203020204" pitchFamily="34" charset="-122"/>
                <a:cs typeface="PT Sans" panose="020B0703020203020204" pitchFamily="34" charset="-120"/>
              </a:rPr>
              <a:t>Many blockchains struggle to handle a large number of transactions, leading to slower processing times and higher fees. Solutions like sharding and layer-2 scaling are being explored to address this.</a:t>
            </a:r>
            <a:endParaRPr lang="en-US" sz="1550" dirty="0"/>
          </a:p>
        </p:txBody>
      </p:sp>
      <p:sp>
        <p:nvSpPr>
          <p:cNvPr id="8" name="Shape 4"/>
          <p:cNvSpPr/>
          <p:nvPr/>
        </p:nvSpPr>
        <p:spPr>
          <a:xfrm>
            <a:off x="10159603" y="2111335"/>
            <a:ext cx="3762970" cy="2810708"/>
          </a:xfrm>
          <a:prstGeom prst="roundRect">
            <a:avLst>
              <a:gd name="adj" fmla="val 10796"/>
            </a:avLst>
          </a:prstGeom>
          <a:solidFill>
            <a:srgbClr val="00002E"/>
          </a:solidFill>
          <a:ln w="22860">
            <a:solidFill>
              <a:srgbClr val="D7425E"/>
            </a:solidFill>
            <a:prstDash val="solid"/>
          </a:ln>
        </p:spPr>
      </p:sp>
      <p:sp>
        <p:nvSpPr>
          <p:cNvPr id="9" name="Text 5"/>
          <p:cNvSpPr/>
          <p:nvPr/>
        </p:nvSpPr>
        <p:spPr>
          <a:xfrm>
            <a:off x="10384750" y="2336483"/>
            <a:ext cx="2530197" cy="297418"/>
          </a:xfrm>
          <a:prstGeom prst="rect">
            <a:avLst/>
          </a:prstGeom>
          <a:noFill/>
        </p:spPr>
        <p:txBody>
          <a:bodyPr wrap="none" lIns="0" tIns="0" rIns="0" bIns="0" rtlCol="0" anchor="t"/>
          <a:lstStyle/>
          <a:p>
            <a:pPr marL="0" indent="0">
              <a:lnSpc>
                <a:spcPts val="2300"/>
              </a:lnSpc>
              <a:buNone/>
            </a:pPr>
            <a:r>
              <a:rPr lang="en-US" sz="1850" dirty="0">
                <a:solidFill>
                  <a:srgbClr val="FFFFFF"/>
                </a:solidFill>
                <a:latin typeface="Nunito Semi Bold" pitchFamily="34" charset="0"/>
                <a:ea typeface="Nunito Semi Bold" pitchFamily="34" charset="-122"/>
                <a:cs typeface="Nunito Semi Bold" pitchFamily="34" charset="-120"/>
              </a:rPr>
              <a:t>Regulatory Uncertainty</a:t>
            </a:r>
            <a:endParaRPr lang="en-US" sz="1850" dirty="0"/>
          </a:p>
        </p:txBody>
      </p:sp>
      <p:sp>
        <p:nvSpPr>
          <p:cNvPr id="10" name="Text 6"/>
          <p:cNvSpPr/>
          <p:nvPr/>
        </p:nvSpPr>
        <p:spPr>
          <a:xfrm>
            <a:off x="10384750" y="2755225"/>
            <a:ext cx="3312676" cy="1618059"/>
          </a:xfrm>
          <a:prstGeom prst="rect">
            <a:avLst/>
          </a:prstGeom>
          <a:noFill/>
        </p:spPr>
        <p:txBody>
          <a:bodyPr wrap="square" lIns="0" tIns="0" rIns="0" bIns="0" rtlCol="0" anchor="t"/>
          <a:lstStyle/>
          <a:p>
            <a:pPr marL="0" indent="0">
              <a:lnSpc>
                <a:spcPts val="2500"/>
              </a:lnSpc>
              <a:buNone/>
            </a:pPr>
            <a:r>
              <a:rPr lang="en-US" sz="1550" dirty="0">
                <a:solidFill>
                  <a:srgbClr val="FFFFFF"/>
                </a:solidFill>
                <a:latin typeface="PT Sans" panose="020B0703020203020204" pitchFamily="34" charset="0"/>
                <a:ea typeface="PT Sans" panose="020B0703020203020204" pitchFamily="34" charset="-122"/>
                <a:cs typeface="PT Sans" panose="020B0703020203020204" pitchFamily="34" charset="-120"/>
              </a:rPr>
              <a:t>The lack of clear regulatory frameworks in many jurisdictions creates uncertainty for businesses and developers, hindering wider adoption and innovation.</a:t>
            </a:r>
            <a:endParaRPr lang="en-US" sz="1550" dirty="0"/>
          </a:p>
        </p:txBody>
      </p:sp>
      <p:sp>
        <p:nvSpPr>
          <p:cNvPr id="11" name="Shape 7"/>
          <p:cNvSpPr/>
          <p:nvPr/>
        </p:nvSpPr>
        <p:spPr>
          <a:xfrm>
            <a:off x="6194346" y="5124331"/>
            <a:ext cx="3762970" cy="2487097"/>
          </a:xfrm>
          <a:prstGeom prst="roundRect">
            <a:avLst>
              <a:gd name="adj" fmla="val 12200"/>
            </a:avLst>
          </a:prstGeom>
          <a:solidFill>
            <a:srgbClr val="00002E"/>
          </a:solidFill>
          <a:ln w="22860">
            <a:solidFill>
              <a:srgbClr val="DD785E"/>
            </a:solidFill>
            <a:prstDash val="solid"/>
          </a:ln>
        </p:spPr>
      </p:sp>
      <p:sp>
        <p:nvSpPr>
          <p:cNvPr id="12" name="Text 8"/>
          <p:cNvSpPr/>
          <p:nvPr/>
        </p:nvSpPr>
        <p:spPr>
          <a:xfrm>
            <a:off x="6419493" y="5349478"/>
            <a:ext cx="2379821" cy="297418"/>
          </a:xfrm>
          <a:prstGeom prst="rect">
            <a:avLst/>
          </a:prstGeom>
          <a:noFill/>
        </p:spPr>
        <p:txBody>
          <a:bodyPr wrap="none" lIns="0" tIns="0" rIns="0" bIns="0" rtlCol="0" anchor="t"/>
          <a:lstStyle/>
          <a:p>
            <a:pPr marL="0" indent="0">
              <a:lnSpc>
                <a:spcPts val="2300"/>
              </a:lnSpc>
              <a:buNone/>
            </a:pPr>
            <a:r>
              <a:rPr lang="en-US" sz="1850" dirty="0">
                <a:solidFill>
                  <a:srgbClr val="FFFFFF"/>
                </a:solidFill>
                <a:latin typeface="Nunito Semi Bold" pitchFamily="34" charset="0"/>
                <a:ea typeface="Nunito Semi Bold" pitchFamily="34" charset="-122"/>
                <a:cs typeface="Nunito Semi Bold" pitchFamily="34" charset="-120"/>
              </a:rPr>
              <a:t>Energy Consumption</a:t>
            </a:r>
            <a:endParaRPr lang="en-US" sz="1850" dirty="0"/>
          </a:p>
        </p:txBody>
      </p:sp>
      <p:sp>
        <p:nvSpPr>
          <p:cNvPr id="13" name="Text 9"/>
          <p:cNvSpPr/>
          <p:nvPr/>
        </p:nvSpPr>
        <p:spPr>
          <a:xfrm>
            <a:off x="6419493" y="5768221"/>
            <a:ext cx="3312676" cy="1618059"/>
          </a:xfrm>
          <a:prstGeom prst="rect">
            <a:avLst/>
          </a:prstGeom>
          <a:noFill/>
        </p:spPr>
        <p:txBody>
          <a:bodyPr wrap="square" lIns="0" tIns="0" rIns="0" bIns="0" rtlCol="0" anchor="t"/>
          <a:lstStyle/>
          <a:p>
            <a:pPr marL="0" indent="0">
              <a:lnSpc>
                <a:spcPts val="2500"/>
              </a:lnSpc>
              <a:buNone/>
            </a:pPr>
            <a:r>
              <a:rPr lang="en-US" sz="1550" dirty="0">
                <a:solidFill>
                  <a:srgbClr val="FFFFFF"/>
                </a:solidFill>
                <a:latin typeface="PT Sans" panose="020B0703020203020204" pitchFamily="34" charset="0"/>
                <a:ea typeface="PT Sans" panose="020B0703020203020204" pitchFamily="34" charset="-122"/>
                <a:cs typeface="PT Sans" panose="020B0703020203020204" pitchFamily="34" charset="-120"/>
              </a:rPr>
              <a:t>Some consensus mechanisms, particularly Proof-of-Work, require significant computing power, resulting in high energy consumption and environmental concerns.</a:t>
            </a:r>
            <a:endParaRPr lang="en-US" sz="1550" dirty="0"/>
          </a:p>
        </p:txBody>
      </p:sp>
      <p:sp>
        <p:nvSpPr>
          <p:cNvPr id="14" name="Shape 10"/>
          <p:cNvSpPr/>
          <p:nvPr/>
        </p:nvSpPr>
        <p:spPr>
          <a:xfrm>
            <a:off x="10159603" y="5124331"/>
            <a:ext cx="3762970" cy="2487097"/>
          </a:xfrm>
          <a:prstGeom prst="roundRect">
            <a:avLst>
              <a:gd name="adj" fmla="val 12200"/>
            </a:avLst>
          </a:prstGeom>
          <a:solidFill>
            <a:srgbClr val="00002E"/>
          </a:solidFill>
          <a:ln w="22860">
            <a:solidFill>
              <a:srgbClr val="48A8E2"/>
            </a:solidFill>
            <a:prstDash val="solid"/>
          </a:ln>
        </p:spPr>
      </p:sp>
      <p:sp>
        <p:nvSpPr>
          <p:cNvPr id="15" name="Text 11"/>
          <p:cNvSpPr/>
          <p:nvPr/>
        </p:nvSpPr>
        <p:spPr>
          <a:xfrm>
            <a:off x="10384750" y="5349478"/>
            <a:ext cx="2379821" cy="297418"/>
          </a:xfrm>
          <a:prstGeom prst="rect">
            <a:avLst/>
          </a:prstGeom>
          <a:noFill/>
        </p:spPr>
        <p:txBody>
          <a:bodyPr wrap="none" lIns="0" tIns="0" rIns="0" bIns="0" rtlCol="0" anchor="t"/>
          <a:lstStyle/>
          <a:p>
            <a:pPr marL="0" indent="0">
              <a:lnSpc>
                <a:spcPts val="2300"/>
              </a:lnSpc>
              <a:buNone/>
            </a:pPr>
            <a:r>
              <a:rPr lang="en-US" sz="1850" dirty="0">
                <a:solidFill>
                  <a:srgbClr val="FFFFFF"/>
                </a:solidFill>
                <a:latin typeface="Nunito Semi Bold" pitchFamily="34" charset="0"/>
                <a:ea typeface="Nunito Semi Bold" pitchFamily="34" charset="-122"/>
                <a:cs typeface="Nunito Semi Bold" pitchFamily="34" charset="-120"/>
              </a:rPr>
              <a:t>Security Risks</a:t>
            </a:r>
            <a:endParaRPr lang="en-US" sz="1850" dirty="0"/>
          </a:p>
        </p:txBody>
      </p:sp>
      <p:sp>
        <p:nvSpPr>
          <p:cNvPr id="16" name="Text 12"/>
          <p:cNvSpPr/>
          <p:nvPr/>
        </p:nvSpPr>
        <p:spPr>
          <a:xfrm>
            <a:off x="10384750" y="5768221"/>
            <a:ext cx="3312676" cy="1294448"/>
          </a:xfrm>
          <a:prstGeom prst="rect">
            <a:avLst/>
          </a:prstGeom>
          <a:noFill/>
        </p:spPr>
        <p:txBody>
          <a:bodyPr wrap="square" lIns="0" tIns="0" rIns="0" bIns="0" rtlCol="0" anchor="t"/>
          <a:lstStyle/>
          <a:p>
            <a:pPr marL="0" indent="0">
              <a:lnSpc>
                <a:spcPts val="2500"/>
              </a:lnSpc>
              <a:buNone/>
            </a:pPr>
            <a:r>
              <a:rPr lang="en-US" sz="1550" dirty="0">
                <a:solidFill>
                  <a:srgbClr val="FFFFFF"/>
                </a:solidFill>
                <a:latin typeface="PT Sans" panose="020B0703020203020204" pitchFamily="34" charset="0"/>
                <a:ea typeface="PT Sans" panose="020B0703020203020204" pitchFamily="34" charset="-122"/>
                <a:cs typeface="PT Sans" panose="020B0703020203020204" pitchFamily="34" charset="-120"/>
              </a:rPr>
              <a:t>While generally secure, blockchains are not immune to vulnerabilities. 51% attacks, smart contract bugs, and phishing scams remain potential risks.</a:t>
            </a:r>
            <a:endParaRPr lang="en-US" sz="1550" dirty="0"/>
          </a:p>
        </p:txBody>
      </p:sp>
      <p:sp>
        <p:nvSpPr>
          <p:cNvPr id="23" name="Rectangles 22"/>
          <p:cNvSpPr/>
          <p:nvPr/>
        </p:nvSpPr>
        <p:spPr>
          <a:xfrm>
            <a:off x="12865100" y="7754620"/>
            <a:ext cx="1729740" cy="356870"/>
          </a:xfrm>
          <a:prstGeom prst="rect">
            <a:avLst/>
          </a:prstGeom>
          <a:solidFill>
            <a:srgbClr val="01012D"/>
          </a:solidFill>
          <a:ln>
            <a:solidFill>
              <a:srgbClr val="01012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32327" y="916067"/>
            <a:ext cx="7652147" cy="1331833"/>
          </a:xfrm>
          <a:prstGeom prst="rect">
            <a:avLst/>
          </a:prstGeom>
          <a:noFill/>
        </p:spPr>
        <p:txBody>
          <a:bodyPr wrap="square" lIns="0" tIns="0" rIns="0" bIns="0" rtlCol="0" anchor="t"/>
          <a:lstStyle/>
          <a:p>
            <a:pPr marL="0" indent="0">
              <a:lnSpc>
                <a:spcPts val="5200"/>
              </a:lnSpc>
              <a:buNone/>
            </a:pPr>
            <a:r>
              <a:rPr lang="en-US" sz="4150" dirty="0">
                <a:solidFill>
                  <a:srgbClr val="F5F0F0"/>
                </a:solidFill>
                <a:latin typeface="Nunito Semi Bold" pitchFamily="34" charset="0"/>
                <a:ea typeface="Merriweather" panose="00000500000000000000" pitchFamily="34" charset="-122"/>
                <a:cs typeface="Nunito Semi Bold" pitchFamily="34" charset="0"/>
              </a:rPr>
              <a:t>Benefits of Blockchain in Real Estate</a:t>
            </a:r>
            <a:endParaRPr lang="en-US" sz="4150" dirty="0">
              <a:latin typeface="Nunito Semi Bold" pitchFamily="34" charset="0"/>
              <a:cs typeface="Nunito Semi Bold" pitchFamily="34" charset="0"/>
            </a:endParaRPr>
          </a:p>
        </p:txBody>
      </p:sp>
      <p:sp>
        <p:nvSpPr>
          <p:cNvPr id="4" name="Shape 1"/>
          <p:cNvSpPr/>
          <p:nvPr/>
        </p:nvSpPr>
        <p:spPr>
          <a:xfrm>
            <a:off x="6232327" y="2567583"/>
            <a:ext cx="3719512" cy="2266355"/>
          </a:xfrm>
          <a:prstGeom prst="roundRect">
            <a:avLst>
              <a:gd name="adj" fmla="val 3950"/>
            </a:avLst>
          </a:prstGeom>
          <a:solidFill>
            <a:srgbClr val="003180"/>
          </a:solidFill>
          <a:ln w="7620">
            <a:solidFill>
              <a:srgbClr val="194A99"/>
            </a:solidFill>
            <a:prstDash val="solid"/>
          </a:ln>
        </p:spPr>
      </p:sp>
      <p:sp>
        <p:nvSpPr>
          <p:cNvPr id="5" name="Text 2"/>
          <p:cNvSpPr/>
          <p:nvPr/>
        </p:nvSpPr>
        <p:spPr>
          <a:xfrm>
            <a:off x="6453068" y="2788325"/>
            <a:ext cx="3161586" cy="333018"/>
          </a:xfrm>
          <a:prstGeom prst="rect">
            <a:avLst/>
          </a:prstGeom>
          <a:noFill/>
        </p:spPr>
        <p:txBody>
          <a:bodyPr wrap="none" lIns="0" tIns="0" rIns="0" bIns="0" rtlCol="0" anchor="t"/>
          <a:lstStyle/>
          <a:p>
            <a:pPr marL="0" indent="0">
              <a:lnSpc>
                <a:spcPts val="2600"/>
              </a:lnSpc>
              <a:buNone/>
            </a:pPr>
            <a:r>
              <a:rPr lang="en-US" sz="2050" dirty="0">
                <a:solidFill>
                  <a:srgbClr val="E2E6E9"/>
                </a:solidFill>
                <a:latin typeface="Nunito Semi Bold" pitchFamily="34" charset="0"/>
                <a:ea typeface="Merriweather" panose="00000500000000000000" pitchFamily="34" charset="-122"/>
                <a:cs typeface="Nunito Semi Bold" pitchFamily="34" charset="0"/>
              </a:rPr>
              <a:t>Increased Transparency</a:t>
            </a:r>
            <a:endParaRPr lang="en-US" sz="2050" dirty="0">
              <a:latin typeface="Nunito Semi Bold" pitchFamily="34" charset="0"/>
              <a:cs typeface="Nunito Semi Bold" pitchFamily="34" charset="0"/>
            </a:endParaRPr>
          </a:p>
        </p:txBody>
      </p:sp>
      <p:sp>
        <p:nvSpPr>
          <p:cNvPr id="6" name="Text 3"/>
          <p:cNvSpPr/>
          <p:nvPr/>
        </p:nvSpPr>
        <p:spPr>
          <a:xfrm>
            <a:off x="6453068" y="3249216"/>
            <a:ext cx="3278029" cy="1363980"/>
          </a:xfrm>
          <a:prstGeom prst="rect">
            <a:avLst/>
          </a:prstGeom>
          <a:noFill/>
        </p:spPr>
        <p:txBody>
          <a:bodyPr wrap="square" lIns="0" tIns="0" rIns="0" bIns="0" rtlCol="0" anchor="t"/>
          <a:lstStyle/>
          <a:p>
            <a:pPr marL="0" indent="0">
              <a:lnSpc>
                <a:spcPts val="2650"/>
              </a:lnSpc>
              <a:buNone/>
            </a:pPr>
            <a:r>
              <a:rPr lang="en-US" sz="16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All transactions are recorded on a public, immutable ledger. This boosts trust and accountability.</a:t>
            </a:r>
            <a:endParaRPr lang="en-US" sz="1650" dirty="0"/>
          </a:p>
        </p:txBody>
      </p:sp>
      <p:sp>
        <p:nvSpPr>
          <p:cNvPr id="7" name="Shape 4"/>
          <p:cNvSpPr/>
          <p:nvPr/>
        </p:nvSpPr>
        <p:spPr>
          <a:xfrm>
            <a:off x="10164961" y="2568218"/>
            <a:ext cx="3719512" cy="2266355"/>
          </a:xfrm>
          <a:prstGeom prst="roundRect">
            <a:avLst>
              <a:gd name="adj" fmla="val 3950"/>
            </a:avLst>
          </a:prstGeom>
          <a:solidFill>
            <a:srgbClr val="003180"/>
          </a:solidFill>
          <a:ln w="7620">
            <a:solidFill>
              <a:srgbClr val="194A99"/>
            </a:solidFill>
            <a:prstDash val="solid"/>
          </a:ln>
        </p:spPr>
      </p:sp>
      <p:sp>
        <p:nvSpPr>
          <p:cNvPr id="8" name="Text 5"/>
          <p:cNvSpPr/>
          <p:nvPr/>
        </p:nvSpPr>
        <p:spPr>
          <a:xfrm>
            <a:off x="10385703" y="2788325"/>
            <a:ext cx="2664262" cy="333018"/>
          </a:xfrm>
          <a:prstGeom prst="rect">
            <a:avLst/>
          </a:prstGeom>
          <a:noFill/>
        </p:spPr>
        <p:txBody>
          <a:bodyPr wrap="none" lIns="0" tIns="0" rIns="0" bIns="0" rtlCol="0" anchor="t"/>
          <a:lstStyle/>
          <a:p>
            <a:pPr marL="0" indent="0">
              <a:lnSpc>
                <a:spcPts val="2600"/>
              </a:lnSpc>
              <a:buNone/>
            </a:pPr>
            <a:r>
              <a:rPr lang="en-US" sz="2050" dirty="0">
                <a:solidFill>
                  <a:srgbClr val="E2E6E9"/>
                </a:solidFill>
                <a:latin typeface="Nunito Semi Bold" pitchFamily="34" charset="0"/>
                <a:ea typeface="Merriweather" panose="00000500000000000000" pitchFamily="34" charset="-122"/>
                <a:cs typeface="Nunito Semi Bold" pitchFamily="34" charset="0"/>
              </a:rPr>
              <a:t>Enhanced Security</a:t>
            </a:r>
            <a:endParaRPr lang="en-US" sz="2050" dirty="0">
              <a:latin typeface="Nunito Semi Bold" pitchFamily="34" charset="0"/>
              <a:cs typeface="Nunito Semi Bold" pitchFamily="34" charset="0"/>
            </a:endParaRPr>
          </a:p>
        </p:txBody>
      </p:sp>
      <p:sp>
        <p:nvSpPr>
          <p:cNvPr id="9" name="Text 6"/>
          <p:cNvSpPr/>
          <p:nvPr/>
        </p:nvSpPr>
        <p:spPr>
          <a:xfrm>
            <a:off x="10385703" y="3249216"/>
            <a:ext cx="3278029" cy="1363980"/>
          </a:xfrm>
          <a:prstGeom prst="rect">
            <a:avLst/>
          </a:prstGeom>
          <a:noFill/>
        </p:spPr>
        <p:txBody>
          <a:bodyPr wrap="square" lIns="0" tIns="0" rIns="0" bIns="0" rtlCol="0" anchor="t"/>
          <a:lstStyle/>
          <a:p>
            <a:pPr marL="0" indent="0">
              <a:lnSpc>
                <a:spcPts val="2650"/>
              </a:lnSpc>
              <a:buNone/>
            </a:pPr>
            <a:r>
              <a:rPr lang="en-US" sz="16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Cryptography secures transactions, reducing fraud and disputes. This creates a more reliable system.</a:t>
            </a:r>
            <a:endParaRPr lang="en-US" sz="1650" dirty="0"/>
          </a:p>
        </p:txBody>
      </p:sp>
      <p:sp>
        <p:nvSpPr>
          <p:cNvPr id="10" name="Shape 7"/>
          <p:cNvSpPr/>
          <p:nvPr/>
        </p:nvSpPr>
        <p:spPr>
          <a:xfrm>
            <a:off x="6232327" y="5047059"/>
            <a:ext cx="3719512" cy="2266355"/>
          </a:xfrm>
          <a:prstGeom prst="roundRect">
            <a:avLst>
              <a:gd name="adj" fmla="val 3950"/>
            </a:avLst>
          </a:prstGeom>
          <a:solidFill>
            <a:srgbClr val="003180"/>
          </a:solidFill>
          <a:ln w="7620">
            <a:solidFill>
              <a:srgbClr val="194A99"/>
            </a:solidFill>
            <a:prstDash val="solid"/>
          </a:ln>
        </p:spPr>
      </p:sp>
      <p:sp>
        <p:nvSpPr>
          <p:cNvPr id="11" name="Text 8"/>
          <p:cNvSpPr/>
          <p:nvPr/>
        </p:nvSpPr>
        <p:spPr>
          <a:xfrm>
            <a:off x="6453068" y="5267801"/>
            <a:ext cx="2962275" cy="333018"/>
          </a:xfrm>
          <a:prstGeom prst="rect">
            <a:avLst/>
          </a:prstGeom>
          <a:noFill/>
        </p:spPr>
        <p:txBody>
          <a:bodyPr wrap="none" lIns="0" tIns="0" rIns="0" bIns="0" rtlCol="0" anchor="t"/>
          <a:lstStyle/>
          <a:p>
            <a:pPr marL="0" indent="0">
              <a:lnSpc>
                <a:spcPts val="2600"/>
              </a:lnSpc>
              <a:buNone/>
            </a:pPr>
            <a:r>
              <a:rPr lang="en-US" sz="2050" dirty="0">
                <a:solidFill>
                  <a:srgbClr val="E2E6E9"/>
                </a:solidFill>
                <a:latin typeface="Nunito Semi Bold" pitchFamily="34" charset="0"/>
                <a:ea typeface="Merriweather" panose="00000500000000000000" pitchFamily="34" charset="-122"/>
                <a:cs typeface="Nunito Semi Bold" pitchFamily="34" charset="0"/>
              </a:rPr>
              <a:t>Streamlined Processes</a:t>
            </a:r>
            <a:endParaRPr lang="en-US" sz="2050" dirty="0">
              <a:latin typeface="Nunito Semi Bold" pitchFamily="34" charset="0"/>
              <a:cs typeface="Nunito Semi Bold" pitchFamily="34" charset="0"/>
            </a:endParaRPr>
          </a:p>
        </p:txBody>
      </p:sp>
      <p:sp>
        <p:nvSpPr>
          <p:cNvPr id="12" name="Text 9"/>
          <p:cNvSpPr/>
          <p:nvPr/>
        </p:nvSpPr>
        <p:spPr>
          <a:xfrm>
            <a:off x="6453068" y="5728692"/>
            <a:ext cx="3278029" cy="1363980"/>
          </a:xfrm>
          <a:prstGeom prst="rect">
            <a:avLst/>
          </a:prstGeom>
          <a:noFill/>
        </p:spPr>
        <p:txBody>
          <a:bodyPr wrap="square" lIns="0" tIns="0" rIns="0" bIns="0" rtlCol="0" anchor="t"/>
          <a:lstStyle/>
          <a:p>
            <a:pPr marL="0" indent="0">
              <a:lnSpc>
                <a:spcPts val="2650"/>
              </a:lnSpc>
              <a:buNone/>
            </a:pPr>
            <a:r>
              <a:rPr lang="en-US" sz="16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Smart contracts automate processes, reducing delays and costs. Efficiency gains are significant.</a:t>
            </a:r>
            <a:endParaRPr lang="en-US" sz="1650" dirty="0"/>
          </a:p>
        </p:txBody>
      </p:sp>
      <p:sp>
        <p:nvSpPr>
          <p:cNvPr id="13" name="Shape 10"/>
          <p:cNvSpPr/>
          <p:nvPr/>
        </p:nvSpPr>
        <p:spPr>
          <a:xfrm>
            <a:off x="10164961" y="5047059"/>
            <a:ext cx="3719512" cy="2266355"/>
          </a:xfrm>
          <a:prstGeom prst="roundRect">
            <a:avLst>
              <a:gd name="adj" fmla="val 3950"/>
            </a:avLst>
          </a:prstGeom>
          <a:solidFill>
            <a:srgbClr val="003180"/>
          </a:solidFill>
          <a:ln w="7620">
            <a:solidFill>
              <a:srgbClr val="194A99"/>
            </a:solidFill>
            <a:prstDash val="solid"/>
          </a:ln>
        </p:spPr>
      </p:sp>
      <p:sp>
        <p:nvSpPr>
          <p:cNvPr id="14" name="Text 11"/>
          <p:cNvSpPr/>
          <p:nvPr/>
        </p:nvSpPr>
        <p:spPr>
          <a:xfrm>
            <a:off x="10385703" y="5267801"/>
            <a:ext cx="2664262" cy="333018"/>
          </a:xfrm>
          <a:prstGeom prst="rect">
            <a:avLst/>
          </a:prstGeom>
          <a:noFill/>
        </p:spPr>
        <p:txBody>
          <a:bodyPr wrap="none" lIns="0" tIns="0" rIns="0" bIns="0" rtlCol="0" anchor="t"/>
          <a:lstStyle/>
          <a:p>
            <a:pPr marL="0" indent="0">
              <a:lnSpc>
                <a:spcPts val="2600"/>
              </a:lnSpc>
              <a:buNone/>
            </a:pPr>
            <a:r>
              <a:rPr lang="en-US" sz="2050" dirty="0">
                <a:solidFill>
                  <a:srgbClr val="E2E6E9"/>
                </a:solidFill>
                <a:latin typeface="Nunito Semi Bold" pitchFamily="34" charset="0"/>
                <a:ea typeface="Merriweather" panose="00000500000000000000" pitchFamily="34" charset="-122"/>
                <a:cs typeface="Nunito Semi Bold" pitchFamily="34" charset="0"/>
              </a:rPr>
              <a:t>Reduced Costs</a:t>
            </a:r>
            <a:endParaRPr lang="en-US" sz="2050" dirty="0">
              <a:latin typeface="Nunito Semi Bold" pitchFamily="34" charset="0"/>
              <a:cs typeface="Nunito Semi Bold" pitchFamily="34" charset="0"/>
            </a:endParaRPr>
          </a:p>
        </p:txBody>
      </p:sp>
      <p:sp>
        <p:nvSpPr>
          <p:cNvPr id="15" name="Text 12"/>
          <p:cNvSpPr/>
          <p:nvPr/>
        </p:nvSpPr>
        <p:spPr>
          <a:xfrm>
            <a:off x="10385703" y="5728692"/>
            <a:ext cx="3278029" cy="1363980"/>
          </a:xfrm>
          <a:prstGeom prst="rect">
            <a:avLst/>
          </a:prstGeom>
          <a:noFill/>
        </p:spPr>
        <p:txBody>
          <a:bodyPr wrap="square" lIns="0" tIns="0" rIns="0" bIns="0" rtlCol="0" anchor="t"/>
          <a:lstStyle/>
          <a:p>
            <a:pPr marL="0" indent="0">
              <a:lnSpc>
                <a:spcPts val="2650"/>
              </a:lnSpc>
              <a:buNone/>
            </a:pPr>
            <a:r>
              <a:rPr lang="en-US" sz="16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Automation and transparency minimize intermediaries, lowering transaction fees. Savings are passed on.</a:t>
            </a:r>
            <a:endParaRPr lang="en-US" sz="1650" dirty="0"/>
          </a:p>
        </p:txBody>
      </p:sp>
      <p:sp>
        <p:nvSpPr>
          <p:cNvPr id="23" name="Rectangles 22"/>
          <p:cNvSpPr/>
          <p:nvPr/>
        </p:nvSpPr>
        <p:spPr>
          <a:xfrm>
            <a:off x="12865100" y="7754620"/>
            <a:ext cx="1729740" cy="356870"/>
          </a:xfrm>
          <a:prstGeom prst="rect">
            <a:avLst/>
          </a:prstGeom>
          <a:solidFill>
            <a:srgbClr val="01012D"/>
          </a:solidFill>
          <a:ln>
            <a:solidFill>
              <a:srgbClr val="01012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3059" y="521851"/>
            <a:ext cx="7965996" cy="591979"/>
          </a:xfrm>
          <a:prstGeom prst="rect">
            <a:avLst/>
          </a:prstGeom>
          <a:noFill/>
        </p:spPr>
        <p:txBody>
          <a:bodyPr wrap="none" lIns="0" tIns="0" rIns="0" bIns="0" rtlCol="0" anchor="t"/>
          <a:lstStyle/>
          <a:p>
            <a:pPr marL="0" indent="0">
              <a:lnSpc>
                <a:spcPts val="4650"/>
              </a:lnSpc>
              <a:buNone/>
            </a:pPr>
            <a:r>
              <a:rPr lang="en-US" sz="3700" dirty="0">
                <a:solidFill>
                  <a:srgbClr val="F5F0F0"/>
                </a:solidFill>
                <a:latin typeface="Nunito Semi Bold" pitchFamily="34" charset="0"/>
                <a:ea typeface="Merriweather" panose="00000500000000000000" pitchFamily="34" charset="-122"/>
                <a:cs typeface="Nunito Semi Bold" pitchFamily="34" charset="0"/>
              </a:rPr>
              <a:t>Smart Contracts and Transactions</a:t>
            </a:r>
            <a:endParaRPr lang="en-US" sz="3700" dirty="0">
              <a:latin typeface="Nunito Semi Bold" pitchFamily="34" charset="0"/>
              <a:cs typeface="Nunito Semi Bold" pitchFamily="34" charset="0"/>
            </a:endParaRPr>
          </a:p>
        </p:txBody>
      </p:sp>
      <p:sp>
        <p:nvSpPr>
          <p:cNvPr id="3" name="Shape 1"/>
          <p:cNvSpPr/>
          <p:nvPr/>
        </p:nvSpPr>
        <p:spPr>
          <a:xfrm>
            <a:off x="935712" y="1492687"/>
            <a:ext cx="22860" cy="6214943"/>
          </a:xfrm>
          <a:prstGeom prst="roundRect">
            <a:avLst>
              <a:gd name="adj" fmla="val 348100"/>
            </a:avLst>
          </a:prstGeom>
          <a:solidFill>
            <a:srgbClr val="194A99"/>
          </a:solidFill>
        </p:spPr>
      </p:sp>
      <p:sp>
        <p:nvSpPr>
          <p:cNvPr id="4" name="Shape 2"/>
          <p:cNvSpPr/>
          <p:nvPr/>
        </p:nvSpPr>
        <p:spPr>
          <a:xfrm>
            <a:off x="1137404" y="1907500"/>
            <a:ext cx="663059" cy="22860"/>
          </a:xfrm>
          <a:prstGeom prst="roundRect">
            <a:avLst>
              <a:gd name="adj" fmla="val 348100"/>
            </a:avLst>
          </a:prstGeom>
          <a:solidFill>
            <a:srgbClr val="194A99"/>
          </a:solidFill>
        </p:spPr>
      </p:sp>
      <p:sp>
        <p:nvSpPr>
          <p:cNvPr id="5" name="Shape 3"/>
          <p:cNvSpPr/>
          <p:nvPr/>
        </p:nvSpPr>
        <p:spPr>
          <a:xfrm>
            <a:off x="734020" y="1705808"/>
            <a:ext cx="426244" cy="426244"/>
          </a:xfrm>
          <a:prstGeom prst="roundRect">
            <a:avLst>
              <a:gd name="adj" fmla="val 18669"/>
            </a:avLst>
          </a:prstGeom>
          <a:solidFill>
            <a:srgbClr val="003180"/>
          </a:solidFill>
          <a:ln w="7620">
            <a:solidFill>
              <a:srgbClr val="194A99"/>
            </a:solidFill>
            <a:prstDash val="solid"/>
          </a:ln>
        </p:spPr>
      </p:sp>
      <p:sp>
        <p:nvSpPr>
          <p:cNvPr id="6" name="Text 4"/>
          <p:cNvSpPr/>
          <p:nvPr/>
        </p:nvSpPr>
        <p:spPr>
          <a:xfrm>
            <a:off x="884634" y="1776770"/>
            <a:ext cx="125016" cy="284202"/>
          </a:xfrm>
          <a:prstGeom prst="rect">
            <a:avLst/>
          </a:prstGeom>
          <a:noFill/>
        </p:spPr>
        <p:txBody>
          <a:bodyPr wrap="none" lIns="0" tIns="0" rIns="0" bIns="0" rtlCol="0" anchor="t"/>
          <a:lstStyle/>
          <a:p>
            <a:pPr marL="0" indent="0" algn="ctr">
              <a:lnSpc>
                <a:spcPts val="2200"/>
              </a:lnSpc>
              <a:buNone/>
            </a:pPr>
            <a:r>
              <a:rPr lang="en-US" sz="22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1</a:t>
            </a:r>
            <a:endParaRPr lang="en-US" sz="2200" dirty="0"/>
          </a:p>
        </p:txBody>
      </p:sp>
      <p:sp>
        <p:nvSpPr>
          <p:cNvPr id="7" name="Text 5"/>
          <p:cNvSpPr/>
          <p:nvPr/>
        </p:nvSpPr>
        <p:spPr>
          <a:xfrm>
            <a:off x="1989177" y="1682115"/>
            <a:ext cx="2368272" cy="295989"/>
          </a:xfrm>
          <a:prstGeom prst="rect">
            <a:avLst/>
          </a:prstGeom>
          <a:noFill/>
        </p:spPr>
        <p:txBody>
          <a:bodyPr wrap="none" lIns="0" tIns="0" rIns="0" bIns="0" rtlCol="0" anchor="t"/>
          <a:lstStyle/>
          <a:p>
            <a:pPr marL="0" indent="0" algn="l">
              <a:lnSpc>
                <a:spcPts val="2300"/>
              </a:lnSpc>
              <a:buNone/>
            </a:pPr>
            <a:r>
              <a:rPr lang="en-US" sz="18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Initiation</a:t>
            </a:r>
            <a:endParaRPr lang="en-US" sz="1850" dirty="0"/>
          </a:p>
        </p:txBody>
      </p:sp>
      <p:sp>
        <p:nvSpPr>
          <p:cNvPr id="8" name="Text 6"/>
          <p:cNvSpPr/>
          <p:nvPr/>
        </p:nvSpPr>
        <p:spPr>
          <a:xfrm>
            <a:off x="1989177" y="2091690"/>
            <a:ext cx="11978164" cy="303014"/>
          </a:xfrm>
          <a:prstGeom prst="rect">
            <a:avLst/>
          </a:prstGeom>
          <a:noFill/>
        </p:spPr>
        <p:txBody>
          <a:bodyPr wrap="none" lIns="0" tIns="0" rIns="0" bIns="0" rtlCol="0" anchor="t"/>
          <a:lstStyle/>
          <a:p>
            <a:pPr marL="0" indent="0" algn="l">
              <a:lnSpc>
                <a:spcPts val="2350"/>
              </a:lnSpc>
              <a:buNone/>
            </a:pPr>
            <a:r>
              <a:rPr lang="en-US" sz="14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The buyer and seller agree on the terms of the transaction.</a:t>
            </a:r>
            <a:endParaRPr lang="en-US" sz="1450" dirty="0"/>
          </a:p>
        </p:txBody>
      </p:sp>
      <p:sp>
        <p:nvSpPr>
          <p:cNvPr id="9" name="Shape 7"/>
          <p:cNvSpPr/>
          <p:nvPr/>
        </p:nvSpPr>
        <p:spPr>
          <a:xfrm>
            <a:off x="1137404" y="3188375"/>
            <a:ext cx="663059" cy="22860"/>
          </a:xfrm>
          <a:prstGeom prst="roundRect">
            <a:avLst>
              <a:gd name="adj" fmla="val 348100"/>
            </a:avLst>
          </a:prstGeom>
          <a:solidFill>
            <a:srgbClr val="194A99"/>
          </a:solidFill>
        </p:spPr>
      </p:sp>
      <p:sp>
        <p:nvSpPr>
          <p:cNvPr id="10" name="Shape 8"/>
          <p:cNvSpPr/>
          <p:nvPr/>
        </p:nvSpPr>
        <p:spPr>
          <a:xfrm>
            <a:off x="734020" y="2986683"/>
            <a:ext cx="426244" cy="426244"/>
          </a:xfrm>
          <a:prstGeom prst="roundRect">
            <a:avLst>
              <a:gd name="adj" fmla="val 18669"/>
            </a:avLst>
          </a:prstGeom>
          <a:solidFill>
            <a:srgbClr val="003180"/>
          </a:solidFill>
          <a:ln w="7620">
            <a:solidFill>
              <a:srgbClr val="194A99"/>
            </a:solidFill>
            <a:prstDash val="solid"/>
          </a:ln>
        </p:spPr>
      </p:sp>
      <p:sp>
        <p:nvSpPr>
          <p:cNvPr id="11" name="Text 9"/>
          <p:cNvSpPr/>
          <p:nvPr/>
        </p:nvSpPr>
        <p:spPr>
          <a:xfrm>
            <a:off x="862132" y="3057644"/>
            <a:ext cx="169902" cy="284202"/>
          </a:xfrm>
          <a:prstGeom prst="rect">
            <a:avLst/>
          </a:prstGeom>
          <a:noFill/>
        </p:spPr>
        <p:txBody>
          <a:bodyPr wrap="none" lIns="0" tIns="0" rIns="0" bIns="0" rtlCol="0" anchor="t"/>
          <a:lstStyle/>
          <a:p>
            <a:pPr marL="0" indent="0" algn="ctr">
              <a:lnSpc>
                <a:spcPts val="2200"/>
              </a:lnSpc>
              <a:buNone/>
            </a:pPr>
            <a:r>
              <a:rPr lang="en-US" sz="22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2</a:t>
            </a:r>
            <a:endParaRPr lang="en-US" sz="2200" dirty="0"/>
          </a:p>
        </p:txBody>
      </p:sp>
      <p:sp>
        <p:nvSpPr>
          <p:cNvPr id="12" name="Text 10"/>
          <p:cNvSpPr/>
          <p:nvPr/>
        </p:nvSpPr>
        <p:spPr>
          <a:xfrm>
            <a:off x="1989177" y="2962989"/>
            <a:ext cx="2368272" cy="295989"/>
          </a:xfrm>
          <a:prstGeom prst="rect">
            <a:avLst/>
          </a:prstGeom>
          <a:noFill/>
        </p:spPr>
        <p:txBody>
          <a:bodyPr wrap="none" lIns="0" tIns="0" rIns="0" bIns="0" rtlCol="0" anchor="t"/>
          <a:lstStyle/>
          <a:p>
            <a:pPr marL="0" indent="0" algn="l">
              <a:lnSpc>
                <a:spcPts val="2300"/>
              </a:lnSpc>
              <a:buNone/>
            </a:pPr>
            <a:r>
              <a:rPr lang="en-US" sz="18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Contract Creation</a:t>
            </a:r>
            <a:endParaRPr lang="en-US" sz="1850" dirty="0"/>
          </a:p>
        </p:txBody>
      </p:sp>
      <p:sp>
        <p:nvSpPr>
          <p:cNvPr id="13" name="Text 11"/>
          <p:cNvSpPr/>
          <p:nvPr/>
        </p:nvSpPr>
        <p:spPr>
          <a:xfrm>
            <a:off x="1989177" y="3372564"/>
            <a:ext cx="11978164" cy="303014"/>
          </a:xfrm>
          <a:prstGeom prst="rect">
            <a:avLst/>
          </a:prstGeom>
          <a:noFill/>
        </p:spPr>
        <p:txBody>
          <a:bodyPr wrap="none" lIns="0" tIns="0" rIns="0" bIns="0" rtlCol="0" anchor="t"/>
          <a:lstStyle/>
          <a:p>
            <a:pPr marL="0" indent="0" algn="l">
              <a:lnSpc>
                <a:spcPts val="2350"/>
              </a:lnSpc>
              <a:buNone/>
            </a:pPr>
            <a:r>
              <a:rPr lang="en-US" sz="14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A smart contract is created and uploaded to the blockchain.</a:t>
            </a:r>
            <a:endParaRPr lang="en-US" sz="1450" dirty="0"/>
          </a:p>
        </p:txBody>
      </p:sp>
      <p:sp>
        <p:nvSpPr>
          <p:cNvPr id="14" name="Shape 12"/>
          <p:cNvSpPr/>
          <p:nvPr/>
        </p:nvSpPr>
        <p:spPr>
          <a:xfrm>
            <a:off x="1137404" y="4469249"/>
            <a:ext cx="663059" cy="22860"/>
          </a:xfrm>
          <a:prstGeom prst="roundRect">
            <a:avLst>
              <a:gd name="adj" fmla="val 348100"/>
            </a:avLst>
          </a:prstGeom>
          <a:solidFill>
            <a:srgbClr val="194A99"/>
          </a:solidFill>
        </p:spPr>
      </p:sp>
      <p:sp>
        <p:nvSpPr>
          <p:cNvPr id="15" name="Shape 13"/>
          <p:cNvSpPr/>
          <p:nvPr/>
        </p:nvSpPr>
        <p:spPr>
          <a:xfrm>
            <a:off x="734020" y="4267557"/>
            <a:ext cx="426244" cy="426244"/>
          </a:xfrm>
          <a:prstGeom prst="roundRect">
            <a:avLst>
              <a:gd name="adj" fmla="val 18669"/>
            </a:avLst>
          </a:prstGeom>
          <a:solidFill>
            <a:srgbClr val="003180"/>
          </a:solidFill>
          <a:ln w="7620">
            <a:solidFill>
              <a:srgbClr val="194A99"/>
            </a:solidFill>
            <a:prstDash val="solid"/>
          </a:ln>
        </p:spPr>
      </p:sp>
      <p:sp>
        <p:nvSpPr>
          <p:cNvPr id="16" name="Text 14"/>
          <p:cNvSpPr/>
          <p:nvPr/>
        </p:nvSpPr>
        <p:spPr>
          <a:xfrm>
            <a:off x="867489" y="4338518"/>
            <a:ext cx="159187" cy="284202"/>
          </a:xfrm>
          <a:prstGeom prst="rect">
            <a:avLst/>
          </a:prstGeom>
          <a:noFill/>
        </p:spPr>
        <p:txBody>
          <a:bodyPr wrap="none" lIns="0" tIns="0" rIns="0" bIns="0" rtlCol="0" anchor="t"/>
          <a:lstStyle/>
          <a:p>
            <a:pPr marL="0" indent="0" algn="ctr">
              <a:lnSpc>
                <a:spcPts val="2200"/>
              </a:lnSpc>
              <a:buNone/>
            </a:pPr>
            <a:r>
              <a:rPr lang="en-US" sz="22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3</a:t>
            </a:r>
            <a:endParaRPr lang="en-US" sz="2200" dirty="0"/>
          </a:p>
        </p:txBody>
      </p:sp>
      <p:sp>
        <p:nvSpPr>
          <p:cNvPr id="17" name="Text 15"/>
          <p:cNvSpPr/>
          <p:nvPr/>
        </p:nvSpPr>
        <p:spPr>
          <a:xfrm>
            <a:off x="1989177" y="4243864"/>
            <a:ext cx="2368272" cy="295989"/>
          </a:xfrm>
          <a:prstGeom prst="rect">
            <a:avLst/>
          </a:prstGeom>
          <a:noFill/>
        </p:spPr>
        <p:txBody>
          <a:bodyPr wrap="none" lIns="0" tIns="0" rIns="0" bIns="0" rtlCol="0" anchor="t"/>
          <a:lstStyle/>
          <a:p>
            <a:pPr marL="0" indent="0" algn="l">
              <a:lnSpc>
                <a:spcPts val="2300"/>
              </a:lnSpc>
              <a:buNone/>
            </a:pPr>
            <a:r>
              <a:rPr lang="en-US" sz="18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Execution</a:t>
            </a:r>
            <a:endParaRPr lang="en-US" sz="1850" dirty="0"/>
          </a:p>
        </p:txBody>
      </p:sp>
      <p:sp>
        <p:nvSpPr>
          <p:cNvPr id="18" name="Text 16"/>
          <p:cNvSpPr/>
          <p:nvPr/>
        </p:nvSpPr>
        <p:spPr>
          <a:xfrm>
            <a:off x="1989177" y="4653439"/>
            <a:ext cx="11978164" cy="303014"/>
          </a:xfrm>
          <a:prstGeom prst="rect">
            <a:avLst/>
          </a:prstGeom>
          <a:noFill/>
        </p:spPr>
        <p:txBody>
          <a:bodyPr wrap="none" lIns="0" tIns="0" rIns="0" bIns="0" rtlCol="0" anchor="t"/>
          <a:lstStyle/>
          <a:p>
            <a:pPr marL="0" indent="0" algn="l">
              <a:lnSpc>
                <a:spcPts val="2350"/>
              </a:lnSpc>
              <a:buNone/>
            </a:pPr>
            <a:r>
              <a:rPr lang="en-US" sz="14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Upon meeting pre-defined conditions, the contract automatically executes.</a:t>
            </a:r>
            <a:endParaRPr lang="en-US" sz="1450" dirty="0"/>
          </a:p>
        </p:txBody>
      </p:sp>
      <p:sp>
        <p:nvSpPr>
          <p:cNvPr id="19" name="Shape 17"/>
          <p:cNvSpPr/>
          <p:nvPr/>
        </p:nvSpPr>
        <p:spPr>
          <a:xfrm>
            <a:off x="1137404" y="5750123"/>
            <a:ext cx="663059" cy="22860"/>
          </a:xfrm>
          <a:prstGeom prst="roundRect">
            <a:avLst>
              <a:gd name="adj" fmla="val 348100"/>
            </a:avLst>
          </a:prstGeom>
          <a:solidFill>
            <a:srgbClr val="194A99"/>
          </a:solidFill>
        </p:spPr>
      </p:sp>
      <p:sp>
        <p:nvSpPr>
          <p:cNvPr id="20" name="Shape 18"/>
          <p:cNvSpPr/>
          <p:nvPr/>
        </p:nvSpPr>
        <p:spPr>
          <a:xfrm>
            <a:off x="734020" y="5548432"/>
            <a:ext cx="426244" cy="426244"/>
          </a:xfrm>
          <a:prstGeom prst="roundRect">
            <a:avLst>
              <a:gd name="adj" fmla="val 18669"/>
            </a:avLst>
          </a:prstGeom>
          <a:solidFill>
            <a:srgbClr val="003180"/>
          </a:solidFill>
          <a:ln w="7620">
            <a:solidFill>
              <a:srgbClr val="194A99"/>
            </a:solidFill>
            <a:prstDash val="solid"/>
          </a:ln>
        </p:spPr>
      </p:sp>
      <p:sp>
        <p:nvSpPr>
          <p:cNvPr id="21" name="Text 19"/>
          <p:cNvSpPr/>
          <p:nvPr/>
        </p:nvSpPr>
        <p:spPr>
          <a:xfrm>
            <a:off x="855583" y="5619393"/>
            <a:ext cx="182999" cy="284202"/>
          </a:xfrm>
          <a:prstGeom prst="rect">
            <a:avLst/>
          </a:prstGeom>
          <a:noFill/>
        </p:spPr>
        <p:txBody>
          <a:bodyPr wrap="none" lIns="0" tIns="0" rIns="0" bIns="0" rtlCol="0" anchor="t"/>
          <a:lstStyle/>
          <a:p>
            <a:pPr marL="0" indent="0" algn="ctr">
              <a:lnSpc>
                <a:spcPts val="2200"/>
              </a:lnSpc>
              <a:buNone/>
            </a:pPr>
            <a:r>
              <a:rPr lang="en-US" sz="22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4</a:t>
            </a:r>
            <a:endParaRPr lang="en-US" sz="2200" dirty="0"/>
          </a:p>
        </p:txBody>
      </p:sp>
      <p:sp>
        <p:nvSpPr>
          <p:cNvPr id="22" name="Text 20"/>
          <p:cNvSpPr/>
          <p:nvPr/>
        </p:nvSpPr>
        <p:spPr>
          <a:xfrm>
            <a:off x="1989177" y="5524738"/>
            <a:ext cx="2368272" cy="295989"/>
          </a:xfrm>
          <a:prstGeom prst="rect">
            <a:avLst/>
          </a:prstGeom>
          <a:noFill/>
        </p:spPr>
        <p:txBody>
          <a:bodyPr wrap="none" lIns="0" tIns="0" rIns="0" bIns="0" rtlCol="0" anchor="t"/>
          <a:lstStyle/>
          <a:p>
            <a:pPr marL="0" indent="0" algn="l">
              <a:lnSpc>
                <a:spcPts val="2300"/>
              </a:lnSpc>
              <a:buNone/>
            </a:pPr>
            <a:r>
              <a:rPr lang="en-US" sz="18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Verification</a:t>
            </a:r>
            <a:endParaRPr lang="en-US" sz="1850" dirty="0"/>
          </a:p>
        </p:txBody>
      </p:sp>
      <p:sp>
        <p:nvSpPr>
          <p:cNvPr id="23" name="Text 21"/>
          <p:cNvSpPr/>
          <p:nvPr/>
        </p:nvSpPr>
        <p:spPr>
          <a:xfrm>
            <a:off x="1989177" y="5934313"/>
            <a:ext cx="11978164" cy="303014"/>
          </a:xfrm>
          <a:prstGeom prst="rect">
            <a:avLst/>
          </a:prstGeom>
          <a:noFill/>
        </p:spPr>
        <p:txBody>
          <a:bodyPr wrap="none" lIns="0" tIns="0" rIns="0" bIns="0" rtlCol="0" anchor="t"/>
          <a:lstStyle/>
          <a:p>
            <a:pPr marL="0" indent="0" algn="l">
              <a:lnSpc>
                <a:spcPts val="2350"/>
              </a:lnSpc>
              <a:buNone/>
            </a:pPr>
            <a:r>
              <a:rPr lang="en-US" sz="14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All parties verify the transaction on the immutable blockchain record.</a:t>
            </a:r>
            <a:endParaRPr lang="en-US" sz="1450" dirty="0"/>
          </a:p>
        </p:txBody>
      </p:sp>
      <p:sp>
        <p:nvSpPr>
          <p:cNvPr id="24" name="Shape 22"/>
          <p:cNvSpPr/>
          <p:nvPr/>
        </p:nvSpPr>
        <p:spPr>
          <a:xfrm>
            <a:off x="1137404" y="7030998"/>
            <a:ext cx="663059" cy="22860"/>
          </a:xfrm>
          <a:prstGeom prst="roundRect">
            <a:avLst>
              <a:gd name="adj" fmla="val 348100"/>
            </a:avLst>
          </a:prstGeom>
          <a:solidFill>
            <a:srgbClr val="194A99"/>
          </a:solidFill>
        </p:spPr>
      </p:sp>
      <p:sp>
        <p:nvSpPr>
          <p:cNvPr id="25" name="Shape 23"/>
          <p:cNvSpPr/>
          <p:nvPr/>
        </p:nvSpPr>
        <p:spPr>
          <a:xfrm>
            <a:off x="734020" y="6829306"/>
            <a:ext cx="426244" cy="426244"/>
          </a:xfrm>
          <a:prstGeom prst="roundRect">
            <a:avLst>
              <a:gd name="adj" fmla="val 18669"/>
            </a:avLst>
          </a:prstGeom>
          <a:solidFill>
            <a:srgbClr val="003180"/>
          </a:solidFill>
          <a:ln w="7620">
            <a:solidFill>
              <a:srgbClr val="194A99"/>
            </a:solidFill>
            <a:prstDash val="solid"/>
          </a:ln>
        </p:spPr>
      </p:sp>
      <p:sp>
        <p:nvSpPr>
          <p:cNvPr id="26" name="Text 24"/>
          <p:cNvSpPr/>
          <p:nvPr/>
        </p:nvSpPr>
        <p:spPr>
          <a:xfrm>
            <a:off x="862727" y="6900267"/>
            <a:ext cx="168831" cy="284202"/>
          </a:xfrm>
          <a:prstGeom prst="rect">
            <a:avLst/>
          </a:prstGeom>
          <a:noFill/>
        </p:spPr>
        <p:txBody>
          <a:bodyPr wrap="none" lIns="0" tIns="0" rIns="0" bIns="0" rtlCol="0" anchor="t"/>
          <a:lstStyle/>
          <a:p>
            <a:pPr marL="0" indent="0" algn="ctr">
              <a:lnSpc>
                <a:spcPts val="2200"/>
              </a:lnSpc>
              <a:buNone/>
            </a:pPr>
            <a:r>
              <a:rPr lang="en-US" sz="22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5</a:t>
            </a:r>
            <a:endParaRPr lang="en-US" sz="2200" dirty="0"/>
          </a:p>
        </p:txBody>
      </p:sp>
      <p:sp>
        <p:nvSpPr>
          <p:cNvPr id="27" name="Text 25"/>
          <p:cNvSpPr/>
          <p:nvPr/>
        </p:nvSpPr>
        <p:spPr>
          <a:xfrm>
            <a:off x="1989177" y="6805613"/>
            <a:ext cx="2368272" cy="295989"/>
          </a:xfrm>
          <a:prstGeom prst="rect">
            <a:avLst/>
          </a:prstGeom>
          <a:noFill/>
        </p:spPr>
        <p:txBody>
          <a:bodyPr wrap="none" lIns="0" tIns="0" rIns="0" bIns="0" rtlCol="0" anchor="t"/>
          <a:lstStyle/>
          <a:p>
            <a:pPr marL="0" indent="0" algn="l">
              <a:lnSpc>
                <a:spcPts val="2300"/>
              </a:lnSpc>
              <a:buNone/>
            </a:pPr>
            <a:r>
              <a:rPr lang="en-US" sz="18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Completion</a:t>
            </a:r>
            <a:endParaRPr lang="en-US" sz="1850" dirty="0"/>
          </a:p>
        </p:txBody>
      </p:sp>
      <p:sp>
        <p:nvSpPr>
          <p:cNvPr id="28" name="Text 26"/>
          <p:cNvSpPr/>
          <p:nvPr/>
        </p:nvSpPr>
        <p:spPr>
          <a:xfrm>
            <a:off x="1989177" y="7215188"/>
            <a:ext cx="11978164" cy="303014"/>
          </a:xfrm>
          <a:prstGeom prst="rect">
            <a:avLst/>
          </a:prstGeom>
          <a:noFill/>
        </p:spPr>
        <p:txBody>
          <a:bodyPr wrap="none" lIns="0" tIns="0" rIns="0" bIns="0" rtlCol="0" anchor="t"/>
          <a:lstStyle/>
          <a:p>
            <a:pPr marL="0" indent="0" algn="l">
              <a:lnSpc>
                <a:spcPts val="2350"/>
              </a:lnSpc>
              <a:buNone/>
            </a:pPr>
            <a:r>
              <a:rPr lang="en-US" sz="14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The transaction is finalized, recording property ownership transfer.</a:t>
            </a:r>
            <a:endParaRPr lang="en-US" sz="1450" dirty="0"/>
          </a:p>
        </p:txBody>
      </p:sp>
      <p:sp>
        <p:nvSpPr>
          <p:cNvPr id="29" name="Rectangles 28"/>
          <p:cNvSpPr/>
          <p:nvPr/>
        </p:nvSpPr>
        <p:spPr>
          <a:xfrm>
            <a:off x="12853670" y="7754620"/>
            <a:ext cx="1729740" cy="356870"/>
          </a:xfrm>
          <a:prstGeom prst="rect">
            <a:avLst/>
          </a:prstGeom>
          <a:solidFill>
            <a:srgbClr val="01012D"/>
          </a:solidFill>
          <a:ln>
            <a:solidFill>
              <a:srgbClr val="01012D"/>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6762</Words>
  <Application>WPS Presentation</Application>
  <PresentationFormat>On-screen Show (16:9)</PresentationFormat>
  <Paragraphs>288</Paragraphs>
  <Slides>16</Slides>
  <Notes>10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16</vt:i4>
      </vt:variant>
    </vt:vector>
  </HeadingPairs>
  <TitlesOfParts>
    <vt:vector size="35" baseType="lpstr">
      <vt:lpstr>Arial</vt:lpstr>
      <vt:lpstr>SimSun</vt:lpstr>
      <vt:lpstr>Wingdings</vt:lpstr>
      <vt:lpstr>Nunito Semi Bold</vt:lpstr>
      <vt:lpstr>Nunito Semi Bold</vt:lpstr>
      <vt:lpstr>Nunito Semi Bold</vt:lpstr>
      <vt:lpstr>PT Sans</vt:lpstr>
      <vt:lpstr>PT Sans</vt:lpstr>
      <vt:lpstr>PT Sans</vt:lpstr>
      <vt:lpstr>Merriweather</vt:lpstr>
      <vt:lpstr>Segoe Print</vt:lpstr>
      <vt:lpstr>Merriweather</vt:lpstr>
      <vt:lpstr>Merriweather</vt:lpstr>
      <vt:lpstr>Calibri</vt:lpstr>
      <vt:lpstr>Microsoft YaHei</vt:lpstr>
      <vt:lpstr>Arial Unicode MS</vt:lpstr>
      <vt:lpstr>MingLiU-ExtB</vt:lpstr>
      <vt:lpstr>Nunito Semi Bolder</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Suhas Reddy</cp:lastModifiedBy>
  <cp:revision>4</cp:revision>
  <dcterms:created xsi:type="dcterms:W3CDTF">2024-10-19T18:19:00Z</dcterms:created>
  <dcterms:modified xsi:type="dcterms:W3CDTF">2024-10-20T05:49:15Z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D06991F91BDD436594376B5684D318DA_12</vt:lpwstr>
  </property>
  <property fmtid="{D5CDD505-2E9C-101B-9397-08002B2CF9AE}" pid="3" name="KSOProductBuildVer">
    <vt:lpwstr>1033-12.2.0.18283</vt:lpwstr>
  </property>
</Properties>
</file>